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rawings/drawing3.xml" ContentType="application/vnd.openxmlformats-officedocument.drawingml.chartshapes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charts/chart16.xml" ContentType="application/vnd.openxmlformats-officedocument.drawingml.char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drawings/drawing8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64" r:id="rId26"/>
    <p:sldId id="265" r:id="rId27"/>
    <p:sldId id="266" r:id="rId28"/>
    <p:sldId id="267" r:id="rId29"/>
    <p:sldId id="285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087" autoAdjust="0"/>
    <p:restoredTop sz="94660"/>
  </p:normalViewPr>
  <p:slideViewPr>
    <p:cSldViewPr>
      <p:cViewPr>
        <p:scale>
          <a:sx n="76" d="100"/>
          <a:sy n="76" d="100"/>
        </p:scale>
        <p:origin x="-2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Evan\AppData\Local\Temp\Incalpaca%20Expo%20Textil%20Confecciones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rmorante:Documents:Incalpaca:MIS:PARTIDAS%20Y%20PRESENTACION:presentacion%20final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Macintosh%20HD:Users:rmorante:Documents:Incalpaca:MIS:PARTIDAS%20Y%20PRESENTACION:presentacion%20final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Macintosh%20HD:Users:rmorante:Documents:Incalpaca:MIS:PARTIDAS%20Y%20PRESENTACION:presentacion%20final.xlsx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Macintosh%20HD:Users:rmorante:Documents:Incalpaca:MIS:PARTIDAS%20Y%20PRESENTACION:presentacion%20final.xlsx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Macintosh%20HD:Users:rmorante:Documents:Incalpaca:MIS:PARTIDAS%20Y%20PRESENTACION:presentacion%20final.xlsx" TargetMode="Externa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Macintosh%20HD:Users:rmorante:Documents:Incalpaca:MIS:PARTIDAS%20Y%20PRESENTACION:presentacion%20final.xlsx" TargetMode="Externa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Macintosh%20HD:Users:rmorante:Documents:Incalpaca:MIS:PARTIDAS%20Y%20PRESENTACION:presentacion%20final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rmorante:Documents:Incalpaca:MIS:PARTIDAS%20Y%20PRESENTACION:presentacion%20fina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van\AppData\Local\Temp\Incalpaca%20Expo%20Textil%20Confecciones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rmorante:Documents:Incalpaca:MIS:Estadistica%20presentacion%20tlc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rmorante:Documents:Incalpaca:MIS:Estadistica%20presentacion%20tlc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rmorante:Documents:Incalpaca:MIS:Estadistica%20presentacion%20tlc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rmorante:Documents:Incalpaca:MIS:Estadistica%20presentacion%20tlc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rmorante:Documents:Incalpaca:MIS:Estadistica%20presentacion%20tlc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rmorante:Documents:Incalpaca:MIS:PARTIDAS%20Y%20PRESENTACION:presentacion%20final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Macintosh%20HD:Users:rmorante:Documents:Incalpaca:MIS:PARTIDAS%20Y%20PRESENTACION:presentacion%20fina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PE"/>
  <c:chart>
    <c:autoTitleDeleted val="1"/>
    <c:plotArea>
      <c:layout/>
      <c:lineChart>
        <c:grouping val="standard"/>
        <c:ser>
          <c:idx val="0"/>
          <c:order val="0"/>
          <c:tx>
            <c:strRef>
              <c:f>Hoja2!$A$2</c:f>
              <c:strCache>
                <c:ptCount val="1"/>
                <c:pt idx="0">
                  <c:v>UNITED STATES</c:v>
                </c:pt>
              </c:strCache>
            </c:strRef>
          </c:tx>
          <c:marker>
            <c:symbol val="none"/>
          </c:marker>
          <c:dPt>
            <c:idx val="7"/>
            <c:marker>
              <c:symbol val="circle"/>
              <c:size val="6"/>
            </c:marker>
          </c:dPt>
          <c:cat>
            <c:numRef>
              <c:f>Hoja2!$B$1:$K$1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</c:numCache>
            </c:numRef>
          </c:cat>
          <c:val>
            <c:numRef>
              <c:f>Hoja2!$B$2:$K$2</c:f>
              <c:numCache>
                <c:formatCode>_ * #,##0.00_ ;_ * \-#,##0.00_ ;_ * "-"??_ ;_ @_ </c:formatCode>
                <c:ptCount val="10"/>
                <c:pt idx="0">
                  <c:v>10.948576919999987</c:v>
                </c:pt>
                <c:pt idx="1">
                  <c:v>11.314847440000001</c:v>
                </c:pt>
                <c:pt idx="2">
                  <c:v>14.084905269999966</c:v>
                </c:pt>
                <c:pt idx="3">
                  <c:v>20.413206389999946</c:v>
                </c:pt>
                <c:pt idx="4">
                  <c:v>19.929221489999922</c:v>
                </c:pt>
                <c:pt idx="5">
                  <c:v>17.886210009999946</c:v>
                </c:pt>
                <c:pt idx="6">
                  <c:v>21.200245419999959</c:v>
                </c:pt>
                <c:pt idx="7">
                  <c:v>19.799341629999969</c:v>
                </c:pt>
                <c:pt idx="8">
                  <c:v>24.46096011000003</c:v>
                </c:pt>
              </c:numCache>
            </c:numRef>
          </c:val>
        </c:ser>
        <c:ser>
          <c:idx val="1"/>
          <c:order val="1"/>
          <c:tx>
            <c:strRef>
              <c:f>Hoja2!$A$3</c:f>
              <c:strCache>
                <c:ptCount val="1"/>
                <c:pt idx="0">
                  <c:v>CANADA</c:v>
                </c:pt>
              </c:strCache>
            </c:strRef>
          </c:tx>
          <c:marker>
            <c:symbol val="none"/>
          </c:marker>
          <c:dPt>
            <c:idx val="7"/>
            <c:marker>
              <c:symbol val="circle"/>
              <c:size val="6"/>
            </c:marker>
          </c:dPt>
          <c:cat>
            <c:numRef>
              <c:f>Hoja2!$B$1:$K$1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</c:numCache>
            </c:numRef>
          </c:cat>
          <c:val>
            <c:numRef>
              <c:f>Hoja2!$B$3:$K$3</c:f>
              <c:numCache>
                <c:formatCode>_ * #,##0.00_ ;_ * \-#,##0.00_ ;_ * "-"??_ ;_ @_ </c:formatCode>
                <c:ptCount val="10"/>
                <c:pt idx="0">
                  <c:v>1.2754193399999982</c:v>
                </c:pt>
                <c:pt idx="1">
                  <c:v>0.77487808000000025</c:v>
                </c:pt>
                <c:pt idx="2">
                  <c:v>1.1339509200000009</c:v>
                </c:pt>
                <c:pt idx="3">
                  <c:v>1.3733249899999962</c:v>
                </c:pt>
                <c:pt idx="4">
                  <c:v>1.4432622999999956</c:v>
                </c:pt>
                <c:pt idx="5">
                  <c:v>1.9245937199999961</c:v>
                </c:pt>
                <c:pt idx="6">
                  <c:v>2.5176427799999979</c:v>
                </c:pt>
                <c:pt idx="7">
                  <c:v>2.44713045</c:v>
                </c:pt>
                <c:pt idx="8">
                  <c:v>2.8822900099999869</c:v>
                </c:pt>
              </c:numCache>
            </c:numRef>
          </c:val>
        </c:ser>
        <c:ser>
          <c:idx val="2"/>
          <c:order val="2"/>
          <c:tx>
            <c:strRef>
              <c:f>Hoja2!$A$4</c:f>
              <c:strCache>
                <c:ptCount val="1"/>
                <c:pt idx="0">
                  <c:v>CHINA</c:v>
                </c:pt>
              </c:strCache>
            </c:strRef>
          </c:tx>
          <c:marker>
            <c:symbol val="none"/>
          </c:marker>
          <c:dPt>
            <c:idx val="8"/>
            <c:marker>
              <c:symbol val="circle"/>
              <c:size val="6"/>
            </c:marker>
          </c:dPt>
          <c:cat>
            <c:numRef>
              <c:f>Hoja2!$B$1:$K$1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</c:numCache>
            </c:numRef>
          </c:cat>
          <c:val>
            <c:numRef>
              <c:f>Hoja2!$B$4:$K$4</c:f>
              <c:numCache>
                <c:formatCode>_ * #,##0.00_ ;_ * \-#,##0.00_ ;_ * "-"??_ ;_ @_ </c:formatCode>
                <c:ptCount val="10"/>
                <c:pt idx="0">
                  <c:v>8.6774767599999922</c:v>
                </c:pt>
                <c:pt idx="1">
                  <c:v>9.8523331600000024</c:v>
                </c:pt>
                <c:pt idx="2">
                  <c:v>12.59934402</c:v>
                </c:pt>
                <c:pt idx="3">
                  <c:v>16.119229629999893</c:v>
                </c:pt>
                <c:pt idx="4">
                  <c:v>12.914711649999999</c:v>
                </c:pt>
                <c:pt idx="5">
                  <c:v>18.713986650000031</c:v>
                </c:pt>
                <c:pt idx="6">
                  <c:v>11.685502580000007</c:v>
                </c:pt>
                <c:pt idx="7">
                  <c:v>16.63322629</c:v>
                </c:pt>
                <c:pt idx="8">
                  <c:v>24.311943539999987</c:v>
                </c:pt>
              </c:numCache>
            </c:numRef>
          </c:val>
        </c:ser>
        <c:ser>
          <c:idx val="3"/>
          <c:order val="3"/>
          <c:tx>
            <c:strRef>
              <c:f>Hoja2!$A$5</c:f>
              <c:strCache>
                <c:ptCount val="1"/>
                <c:pt idx="0">
                  <c:v>KOREA, REPUBLIC OF</c:v>
                </c:pt>
              </c:strCache>
            </c:strRef>
          </c:tx>
          <c:marker>
            <c:symbol val="none"/>
          </c:marker>
          <c:cat>
            <c:numRef>
              <c:f>Hoja2!$B$1:$K$1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</c:numCache>
            </c:numRef>
          </c:cat>
          <c:val>
            <c:numRef>
              <c:f>Hoja2!$B$5:$K$5</c:f>
              <c:numCache>
                <c:formatCode>_ * #,##0.00_ ;_ * \-#,##0.00_ ;_ * "-"??_ ;_ @_ </c:formatCode>
                <c:ptCount val="10"/>
                <c:pt idx="0">
                  <c:v>1.9135232499999935</c:v>
                </c:pt>
                <c:pt idx="1">
                  <c:v>1.7412066899999974</c:v>
                </c:pt>
                <c:pt idx="2">
                  <c:v>3.3099070199999887</c:v>
                </c:pt>
                <c:pt idx="3">
                  <c:v>3.1606641299999878</c:v>
                </c:pt>
                <c:pt idx="4">
                  <c:v>11.048812079999999</c:v>
                </c:pt>
                <c:pt idx="5">
                  <c:v>10.46406396999998</c:v>
                </c:pt>
                <c:pt idx="6">
                  <c:v>4.2635372999999843</c:v>
                </c:pt>
                <c:pt idx="7">
                  <c:v>3.4774941299999962</c:v>
                </c:pt>
                <c:pt idx="8">
                  <c:v>5.797914199999977</c:v>
                </c:pt>
              </c:numCache>
            </c:numRef>
          </c:val>
        </c:ser>
        <c:marker val="1"/>
        <c:axId val="121105408"/>
        <c:axId val="121127680"/>
      </c:lineChart>
      <c:catAx>
        <c:axId val="12110540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lang="es-ES"/>
            </a:pPr>
            <a:endParaRPr lang="es-PE"/>
          </a:p>
        </c:txPr>
        <c:crossAx val="121127680"/>
        <c:crosses val="autoZero"/>
        <c:auto val="1"/>
        <c:lblAlgn val="ctr"/>
        <c:lblOffset val="100"/>
      </c:catAx>
      <c:valAx>
        <c:axId val="121127680"/>
        <c:scaling>
          <c:orientation val="minMax"/>
        </c:scaling>
        <c:axPos val="l"/>
        <c:majorGridlines/>
        <c:title>
          <c:tx>
            <c:rich>
              <a:bodyPr rot="0" vert="wordArtVert"/>
              <a:lstStyle/>
              <a:p>
                <a:pPr>
                  <a:defRPr lang="es-ES" b="0"/>
                </a:pPr>
                <a:r>
                  <a:rPr lang="es-ES" b="0" dirty="0" smtClean="0"/>
                  <a:t>Millones</a:t>
                </a:r>
                <a:r>
                  <a:rPr lang="es-ES" b="0" baseline="0" dirty="0" smtClean="0"/>
                  <a:t> de $ valor FOB</a:t>
                </a:r>
                <a:endParaRPr lang="es-ES" b="0" dirty="0"/>
              </a:p>
            </c:rich>
          </c:tx>
          <c:layout/>
        </c:title>
        <c:numFmt formatCode="_ * #,##0.00_ ;_ * \-#,##0.00_ ;_ * &quot;-&quot;??_ ;_ @_ " sourceLinked="1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lang="es-ES"/>
            </a:pPr>
            <a:endParaRPr lang="es-PE"/>
          </a:p>
        </c:txPr>
        <c:crossAx val="121105408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lang="es-ES"/>
          </a:pPr>
          <a:endParaRPr lang="es-PE"/>
        </a:p>
      </c:txPr>
    </c:legend>
    <c:plotVisOnly val="1"/>
    <c:dispBlanksAs val="gap"/>
  </c:chart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PE"/>
  <c:style val="26"/>
  <c:pivotSource>
    <c:name>[presentacion final.xlsx]DEST. EXPORT. TELAS PERU 2010!Tabla dinámica2</c:name>
    <c:fmtId val="-1"/>
  </c:pivotSource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ES" sz="1800" b="1" i="0" u="none" strike="noStrike" kern="1200" baseline="0">
                <a:solidFill>
                  <a:srgbClr val="2F2B20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DESTINO</a:t>
            </a:r>
            <a:r>
              <a:rPr lang="en-US" baseline="0" dirty="0"/>
              <a:t> </a:t>
            </a:r>
            <a:r>
              <a:rPr lang="en-US" dirty="0"/>
              <a:t>EXPORTACIONES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ES" sz="1800" b="1" i="0" u="none" strike="noStrike" kern="1200" baseline="0">
                <a:solidFill>
                  <a:srgbClr val="2F2B20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TELAS PERU </a:t>
            </a:r>
            <a:r>
              <a:rPr lang="en-US" dirty="0" smtClean="0"/>
              <a:t>2010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ES" sz="1800" b="1" i="0" u="none" strike="noStrike" kern="1200" baseline="0">
                <a:solidFill>
                  <a:srgbClr val="2F2B20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(Part. </a:t>
            </a:r>
            <a:r>
              <a:rPr lang="en-US" sz="1800" b="1" i="0" baseline="0" dirty="0" err="1" smtClean="0">
                <a:effectLst/>
              </a:rPr>
              <a:t>Arancelarias</a:t>
            </a:r>
            <a:r>
              <a:rPr lang="en-US" sz="1800" b="1" i="0" baseline="0" dirty="0" smtClean="0">
                <a:effectLst/>
              </a:rPr>
              <a:t> </a:t>
            </a:r>
            <a:r>
              <a:rPr lang="en-US" sz="1800" b="1" i="0" baseline="0" dirty="0" err="1" smtClean="0">
                <a:effectLst/>
              </a:rPr>
              <a:t>Incalpaca</a:t>
            </a:r>
            <a:r>
              <a:rPr lang="en-US" sz="1800" b="1" i="0" baseline="0" dirty="0" smtClean="0">
                <a:effectLst/>
              </a:rPr>
              <a:t> TPX)</a:t>
            </a:r>
            <a:endParaRPr lang="en-US" dirty="0" smtClean="0">
              <a:effectLst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ES" sz="1800" b="1" i="0" u="none" strike="noStrike" kern="1200" baseline="0">
                <a:solidFill>
                  <a:srgbClr val="2F2B20"/>
                </a:solidFill>
                <a:latin typeface="+mn-lt"/>
                <a:ea typeface="+mn-ea"/>
                <a:cs typeface="+mn-cs"/>
              </a:defRPr>
            </a:pPr>
            <a:endParaRPr lang="en-US" dirty="0"/>
          </a:p>
        </c:rich>
      </c:tx>
      <c:layout>
        <c:manualLayout>
          <c:xMode val="edge"/>
          <c:yMode val="edge"/>
          <c:x val="0.66398766882760996"/>
          <c:y val="2.5051674830818008E-2"/>
        </c:manualLayout>
      </c:layout>
    </c:title>
    <c:pivotFmts>
      <c:pivotFmt>
        <c:idx val="0"/>
        <c:marker>
          <c:symbol val="none"/>
        </c:marker>
        <c:dLbl>
          <c:idx val="0"/>
          <c:showCatName val="1"/>
          <c:showPercent val="1"/>
        </c:dLbl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</c:pivotFmts>
    <c:plotArea>
      <c:layout/>
      <c:pieChart>
        <c:varyColors val="1"/>
        <c:ser>
          <c:idx val="0"/>
          <c:order val="0"/>
          <c:tx>
            <c:strRef>
              <c:f>'DEST. EXPORT. TELAS PERU 2010'!$B$1:$B$2</c:f>
              <c:strCache>
                <c:ptCount val="1"/>
                <c:pt idx="0">
                  <c:v>TOTAL EXPORTACION $</c:v>
                </c:pt>
              </c:strCache>
            </c:strRef>
          </c:tx>
          <c:explosion val="3"/>
          <c:dPt>
            <c:idx val="0"/>
            <c:explosion val="21"/>
          </c:dPt>
          <c:dPt>
            <c:idx val="5"/>
            <c:explosion val="20"/>
          </c:dPt>
          <c:dPt>
            <c:idx val="6"/>
            <c:explosion val="20"/>
          </c:dPt>
          <c:dLbls>
            <c:dLbl>
              <c:idx val="5"/>
              <c:tx>
                <c:rich>
                  <a:bodyPr/>
                  <a:lstStyle/>
                  <a:p>
                    <a:r>
                      <a:rPr lang="es-ES" smtClean="0"/>
                      <a:t>UNITED </a:t>
                    </a:r>
                    <a:r>
                      <a:rPr lang="es-ES"/>
                      <a:t>STATES
5%</a:t>
                    </a:r>
                  </a:p>
                </c:rich>
              </c:tx>
              <c:showCatName val="1"/>
              <c:showPercent val="1"/>
            </c:dLbl>
            <c:dLbl>
              <c:idx val="6"/>
              <c:tx>
                <c:rich>
                  <a:bodyPr/>
                  <a:lstStyle/>
                  <a:p>
                    <a:r>
                      <a:rPr lang="es-ES" smtClean="0"/>
                      <a:t>CANADA</a:t>
                    </a:r>
                    <a:r>
                      <a:rPr lang="es-ES" dirty="0"/>
                      <a:t>
2%</a:t>
                    </a:r>
                  </a:p>
                </c:rich>
              </c:tx>
              <c:showCatName val="1"/>
              <c:showPercent val="1"/>
            </c:dLbl>
            <c:txPr>
              <a:bodyPr/>
              <a:lstStyle/>
              <a:p>
                <a:pPr>
                  <a:defRPr lang="es-ES"/>
                </a:pPr>
                <a:endParaRPr lang="es-PE"/>
              </a:p>
            </c:txPr>
            <c:showCatName val="1"/>
            <c:showPercent val="1"/>
          </c:dLbls>
          <c:cat>
            <c:multiLvlStrRef>
              <c:f>'DEST. EXPORT. TELAS PERU 2010'!$A$3:$A$13</c:f>
              <c:multiLvlStrCache>
                <c:ptCount val="8"/>
                <c:lvl>
                  <c:pt idx="0">
                    <c:v>KOREA, REPUBLIC OF</c:v>
                  </c:pt>
                  <c:pt idx="1">
                    <c:v>TURKEY</c:v>
                  </c:pt>
                  <c:pt idx="2">
                    <c:v>TAIWAN, PROVINCE OF CHINA</c:v>
                  </c:pt>
                  <c:pt idx="3">
                    <c:v>INDIA</c:v>
                  </c:pt>
                  <c:pt idx="5">
                    <c:v>UNITED STATES</c:v>
                  </c:pt>
                  <c:pt idx="6">
                    <c:v>CANADA</c:v>
                  </c:pt>
                </c:lvl>
                <c:lvl>
                  <c:pt idx="0">
                    <c:v>ASIA</c:v>
                  </c:pt>
                  <c:pt idx="4">
                    <c:v>EUROPE</c:v>
                  </c:pt>
                  <c:pt idx="5">
                    <c:v>NORTH AMERICA</c:v>
                  </c:pt>
                  <c:pt idx="7">
                    <c:v>SOUTH AMERICA</c:v>
                  </c:pt>
                </c:lvl>
              </c:multiLvlStrCache>
            </c:multiLvlStrRef>
          </c:cat>
          <c:val>
            <c:numRef>
              <c:f>'DEST. EXPORT. TELAS PERU 2010'!$B$3:$B$13</c:f>
              <c:numCache>
                <c:formatCode>_-[$$-409]* #,##0.00_ ;_-[$$-409]* \-#,##0.00\ ;_-[$$-409]* "-"??_ ;_-@_ </c:formatCode>
                <c:ptCount val="8"/>
                <c:pt idx="0">
                  <c:v>2677625.7400000002</c:v>
                </c:pt>
                <c:pt idx="1">
                  <c:v>22224.943000000021</c:v>
                </c:pt>
                <c:pt idx="2">
                  <c:v>11144.05</c:v>
                </c:pt>
                <c:pt idx="3">
                  <c:v>2103.1999999999998</c:v>
                </c:pt>
                <c:pt idx="4">
                  <c:v>463069.02500000002</c:v>
                </c:pt>
                <c:pt idx="5">
                  <c:v>163424.446</c:v>
                </c:pt>
                <c:pt idx="6">
                  <c:v>80515.429999999993</c:v>
                </c:pt>
                <c:pt idx="7">
                  <c:v>224780.76</c:v>
                </c:pt>
              </c:numCache>
            </c:numRef>
          </c:val>
        </c:ser>
        <c:ser>
          <c:idx val="1"/>
          <c:order val="1"/>
          <c:tx>
            <c:strRef>
              <c:f>'DEST. EXPORT. TELAS PERU 2010'!$C$1:$C$2</c:f>
              <c:strCache>
                <c:ptCount val="1"/>
                <c:pt idx="0">
                  <c:v>TOTAL CANTIDAD</c:v>
                </c:pt>
              </c:strCache>
            </c:strRef>
          </c:tx>
          <c:cat>
            <c:multiLvlStrRef>
              <c:f>'DEST. EXPORT. TELAS PERU 2010'!$A$3:$A$13</c:f>
              <c:multiLvlStrCache>
                <c:ptCount val="8"/>
                <c:lvl>
                  <c:pt idx="0">
                    <c:v>KOREA, REPUBLIC OF</c:v>
                  </c:pt>
                  <c:pt idx="1">
                    <c:v>TURKEY</c:v>
                  </c:pt>
                  <c:pt idx="2">
                    <c:v>TAIWAN, PROVINCE OF CHINA</c:v>
                  </c:pt>
                  <c:pt idx="3">
                    <c:v>INDIA</c:v>
                  </c:pt>
                  <c:pt idx="5">
                    <c:v>UNITED STATES</c:v>
                  </c:pt>
                  <c:pt idx="6">
                    <c:v>CANADA</c:v>
                  </c:pt>
                </c:lvl>
                <c:lvl>
                  <c:pt idx="0">
                    <c:v>ASIA</c:v>
                  </c:pt>
                  <c:pt idx="4">
                    <c:v>EUROPE</c:v>
                  </c:pt>
                  <c:pt idx="5">
                    <c:v>NORTH AMERICA</c:v>
                  </c:pt>
                  <c:pt idx="7">
                    <c:v>SOUTH AMERICA</c:v>
                  </c:pt>
                </c:lvl>
              </c:multiLvlStrCache>
            </c:multiLvlStrRef>
          </c:cat>
          <c:val>
            <c:numRef>
              <c:f>'DEST. EXPORT. TELAS PERU 2010'!$C$3:$C$13</c:f>
              <c:numCache>
                <c:formatCode>General</c:formatCode>
                <c:ptCount val="8"/>
                <c:pt idx="0">
                  <c:v>186671.58</c:v>
                </c:pt>
                <c:pt idx="1">
                  <c:v>1571.33</c:v>
                </c:pt>
                <c:pt idx="2">
                  <c:v>744.13499999999999</c:v>
                </c:pt>
                <c:pt idx="3">
                  <c:v>143.4</c:v>
                </c:pt>
                <c:pt idx="4">
                  <c:v>29009.87</c:v>
                </c:pt>
                <c:pt idx="5">
                  <c:v>11123.737000000006</c:v>
                </c:pt>
                <c:pt idx="6">
                  <c:v>4426.6150000000034</c:v>
                </c:pt>
                <c:pt idx="7">
                  <c:v>13482.16</c:v>
                </c:pt>
              </c:numCache>
            </c:numRef>
          </c:val>
        </c:ser>
        <c:ser>
          <c:idx val="2"/>
          <c:order val="2"/>
          <c:tx>
            <c:strRef>
              <c:f>'DEST. EXPORT. TELAS PERU 2010'!$D$1:$D$2</c:f>
              <c:strCache>
                <c:ptCount val="1"/>
                <c:pt idx="0">
                  <c:v>PRECIO PROMEDIO.</c:v>
                </c:pt>
              </c:strCache>
            </c:strRef>
          </c:tx>
          <c:cat>
            <c:multiLvlStrRef>
              <c:f>'DEST. EXPORT. TELAS PERU 2010'!$A$3:$A$13</c:f>
              <c:multiLvlStrCache>
                <c:ptCount val="8"/>
                <c:lvl>
                  <c:pt idx="0">
                    <c:v>KOREA, REPUBLIC OF</c:v>
                  </c:pt>
                  <c:pt idx="1">
                    <c:v>TURKEY</c:v>
                  </c:pt>
                  <c:pt idx="2">
                    <c:v>TAIWAN, PROVINCE OF CHINA</c:v>
                  </c:pt>
                  <c:pt idx="3">
                    <c:v>INDIA</c:v>
                  </c:pt>
                  <c:pt idx="5">
                    <c:v>UNITED STATES</c:v>
                  </c:pt>
                  <c:pt idx="6">
                    <c:v>CANADA</c:v>
                  </c:pt>
                </c:lvl>
                <c:lvl>
                  <c:pt idx="0">
                    <c:v>ASIA</c:v>
                  </c:pt>
                  <c:pt idx="4">
                    <c:v>EUROPE</c:v>
                  </c:pt>
                  <c:pt idx="5">
                    <c:v>NORTH AMERICA</c:v>
                  </c:pt>
                  <c:pt idx="7">
                    <c:v>SOUTH AMERICA</c:v>
                  </c:pt>
                </c:lvl>
              </c:multiLvlStrCache>
            </c:multiLvlStrRef>
          </c:cat>
          <c:val>
            <c:numRef>
              <c:f>'DEST. EXPORT. TELAS PERU 2010'!$D$3:$D$13</c:f>
              <c:numCache>
                <c:formatCode>_-[$$-409]* #,##0.00_ ;_-[$$-409]* \-#,##0.00\ ;_-[$$-409]* "-"??_ ;_-@_ </c:formatCode>
                <c:ptCount val="8"/>
                <c:pt idx="0">
                  <c:v>14.344046051359307</c:v>
                </c:pt>
                <c:pt idx="1">
                  <c:v>14.144032762055062</c:v>
                </c:pt>
                <c:pt idx="2">
                  <c:v>14.975844436829366</c:v>
                </c:pt>
                <c:pt idx="3">
                  <c:v>14.666666666666677</c:v>
                </c:pt>
                <c:pt idx="4">
                  <c:v>15.962464671506657</c:v>
                </c:pt>
                <c:pt idx="5">
                  <c:v>14.691505741281008</c:v>
                </c:pt>
                <c:pt idx="6">
                  <c:v>18.18893895222422</c:v>
                </c:pt>
                <c:pt idx="7">
                  <c:v>16.672459012502451</c:v>
                </c:pt>
              </c:numCache>
            </c:numRef>
          </c:val>
        </c:ser>
        <c:firstSliceAng val="0"/>
      </c:pieChart>
    </c:plotArea>
    <c:plotVisOnly val="1"/>
    <c:dispBlanksAs val="zero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PE"/>
  <c:style val="26"/>
  <c:pivotSource>
    <c:name>[presentacion final.xlsx]EXPORT. TELAS INCALPACA 2010!Tabla dinámica6</c:name>
    <c:fmtId val="-1"/>
  </c:pivotSource>
  <c:chart>
    <c:title>
      <c:tx>
        <c:rich>
          <a:bodyPr/>
          <a:lstStyle/>
          <a:p>
            <a:pPr>
              <a:defRPr lang="es-ES"/>
            </a:pPr>
            <a:r>
              <a:rPr lang="en-US"/>
              <a:t>DESTINO EXPORTACIONES </a:t>
            </a:r>
          </a:p>
          <a:p>
            <a:pPr>
              <a:defRPr lang="es-ES"/>
            </a:pPr>
            <a:r>
              <a:rPr lang="en-US"/>
              <a:t>TELAS INCALPACA 2010</a:t>
            </a:r>
          </a:p>
        </c:rich>
      </c:tx>
      <c:layout>
        <c:manualLayout>
          <c:xMode val="edge"/>
          <c:yMode val="edge"/>
          <c:x val="0.65644202633870075"/>
          <c:y val="3.2502574525859924E-2"/>
        </c:manualLayout>
      </c:layout>
    </c:title>
    <c:pivotFmts>
      <c:pivotFmt>
        <c:idx val="0"/>
        <c:marker>
          <c:symbol val="none"/>
        </c:marker>
        <c:dLbl>
          <c:idx val="0"/>
          <c:showCatName val="1"/>
          <c:showPercent val="1"/>
        </c:dLbl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</c:pivotFmts>
    <c:plotArea>
      <c:layout/>
      <c:pieChart>
        <c:varyColors val="1"/>
        <c:ser>
          <c:idx val="0"/>
          <c:order val="0"/>
          <c:tx>
            <c:strRef>
              <c:f>'EXPORT. TELAS INCALPACA 2010'!$B$1:$B$2</c:f>
              <c:strCache>
                <c:ptCount val="1"/>
                <c:pt idx="0">
                  <c:v>TOTAL EXPORTACION $</c:v>
                </c:pt>
              </c:strCache>
            </c:strRef>
          </c:tx>
          <c:dPt>
            <c:idx val="0"/>
            <c:explosion val="32"/>
          </c:dPt>
          <c:dPt>
            <c:idx val="5"/>
            <c:explosion val="19"/>
          </c:dPt>
          <c:dPt>
            <c:idx val="6"/>
            <c:explosion val="19"/>
          </c:dPt>
          <c:dLbls>
            <c:txPr>
              <a:bodyPr/>
              <a:lstStyle/>
              <a:p>
                <a:pPr>
                  <a:defRPr lang="es-ES"/>
                </a:pPr>
                <a:endParaRPr lang="es-PE"/>
              </a:p>
            </c:txPr>
            <c:showCatName val="1"/>
            <c:showPercent val="1"/>
          </c:dLbls>
          <c:cat>
            <c:multiLvlStrRef>
              <c:f>'EXPORT. TELAS INCALPACA 2010'!$A$3:$A$13</c:f>
              <c:multiLvlStrCache>
                <c:ptCount val="8"/>
                <c:lvl>
                  <c:pt idx="0">
                    <c:v>KOREA, REPUBLIC OF</c:v>
                  </c:pt>
                  <c:pt idx="1">
                    <c:v>TURKEY</c:v>
                  </c:pt>
                  <c:pt idx="2">
                    <c:v>TAIWAN, PROVINCE OF CHINA</c:v>
                  </c:pt>
                  <c:pt idx="3">
                    <c:v>INDIA</c:v>
                  </c:pt>
                  <c:pt idx="5">
                    <c:v>UNITED STATES</c:v>
                  </c:pt>
                  <c:pt idx="6">
                    <c:v>CANADA</c:v>
                  </c:pt>
                </c:lvl>
                <c:lvl>
                  <c:pt idx="0">
                    <c:v>ASIA</c:v>
                  </c:pt>
                  <c:pt idx="4">
                    <c:v>EUROPE</c:v>
                  </c:pt>
                  <c:pt idx="5">
                    <c:v>NORTH AMERICA</c:v>
                  </c:pt>
                  <c:pt idx="7">
                    <c:v>SOUTH AMERICA</c:v>
                  </c:pt>
                </c:lvl>
              </c:multiLvlStrCache>
            </c:multiLvlStrRef>
          </c:cat>
          <c:val>
            <c:numRef>
              <c:f>'EXPORT. TELAS INCALPACA 2010'!$B$3:$B$13</c:f>
              <c:numCache>
                <c:formatCode>_-[$$-409]* #,##0.00_ ;_-[$$-409]* \-#,##0.00\ ;_-[$$-409]* "-"??_ ;_-@_ </c:formatCode>
                <c:ptCount val="8"/>
                <c:pt idx="0">
                  <c:v>2677625.7400000002</c:v>
                </c:pt>
                <c:pt idx="1">
                  <c:v>22224.943000000021</c:v>
                </c:pt>
                <c:pt idx="2">
                  <c:v>11144.05</c:v>
                </c:pt>
                <c:pt idx="3">
                  <c:v>2103.1999999999998</c:v>
                </c:pt>
                <c:pt idx="4">
                  <c:v>463069.02500000002</c:v>
                </c:pt>
                <c:pt idx="5">
                  <c:v>148620.75</c:v>
                </c:pt>
                <c:pt idx="6">
                  <c:v>80515.429999999993</c:v>
                </c:pt>
                <c:pt idx="7">
                  <c:v>223681.61000000004</c:v>
                </c:pt>
              </c:numCache>
            </c:numRef>
          </c:val>
        </c:ser>
        <c:ser>
          <c:idx val="1"/>
          <c:order val="1"/>
          <c:tx>
            <c:strRef>
              <c:f>'EXPORT. TELAS INCALPACA 2010'!$C$1:$C$2</c:f>
              <c:strCache>
                <c:ptCount val="1"/>
                <c:pt idx="0">
                  <c:v>TOTAL CANTIDAD</c:v>
                </c:pt>
              </c:strCache>
            </c:strRef>
          </c:tx>
          <c:cat>
            <c:multiLvlStrRef>
              <c:f>'EXPORT. TELAS INCALPACA 2010'!$A$3:$A$13</c:f>
              <c:multiLvlStrCache>
                <c:ptCount val="8"/>
                <c:lvl>
                  <c:pt idx="0">
                    <c:v>KOREA, REPUBLIC OF</c:v>
                  </c:pt>
                  <c:pt idx="1">
                    <c:v>TURKEY</c:v>
                  </c:pt>
                  <c:pt idx="2">
                    <c:v>TAIWAN, PROVINCE OF CHINA</c:v>
                  </c:pt>
                  <c:pt idx="3">
                    <c:v>INDIA</c:v>
                  </c:pt>
                  <c:pt idx="5">
                    <c:v>UNITED STATES</c:v>
                  </c:pt>
                  <c:pt idx="6">
                    <c:v>CANADA</c:v>
                  </c:pt>
                </c:lvl>
                <c:lvl>
                  <c:pt idx="0">
                    <c:v>ASIA</c:v>
                  </c:pt>
                  <c:pt idx="4">
                    <c:v>EUROPE</c:v>
                  </c:pt>
                  <c:pt idx="5">
                    <c:v>NORTH AMERICA</c:v>
                  </c:pt>
                  <c:pt idx="7">
                    <c:v>SOUTH AMERICA</c:v>
                  </c:pt>
                </c:lvl>
              </c:multiLvlStrCache>
            </c:multiLvlStrRef>
          </c:cat>
          <c:val>
            <c:numRef>
              <c:f>'EXPORT. TELAS INCALPACA 2010'!$C$3:$C$13</c:f>
              <c:numCache>
                <c:formatCode>_ * #,##0.00_ ;_ * \-#,##0.00_ ;_ * "-"??_ ;_ @_ </c:formatCode>
                <c:ptCount val="8"/>
                <c:pt idx="0">
                  <c:v>186671.58</c:v>
                </c:pt>
                <c:pt idx="1">
                  <c:v>1571.33</c:v>
                </c:pt>
                <c:pt idx="2">
                  <c:v>744.13499999999999</c:v>
                </c:pt>
                <c:pt idx="3">
                  <c:v>143.4</c:v>
                </c:pt>
                <c:pt idx="4">
                  <c:v>29009.87</c:v>
                </c:pt>
                <c:pt idx="5">
                  <c:v>9437.719999999983</c:v>
                </c:pt>
                <c:pt idx="6">
                  <c:v>4426.6150000000034</c:v>
                </c:pt>
                <c:pt idx="7">
                  <c:v>13228.75</c:v>
                </c:pt>
              </c:numCache>
            </c:numRef>
          </c:val>
        </c:ser>
        <c:ser>
          <c:idx val="2"/>
          <c:order val="2"/>
          <c:tx>
            <c:strRef>
              <c:f>'EXPORT. TELAS INCALPACA 2010'!$D$1:$D$2</c:f>
              <c:strCache>
                <c:ptCount val="1"/>
                <c:pt idx="0">
                  <c:v>PRECIO PROMEDIO.</c:v>
                </c:pt>
              </c:strCache>
            </c:strRef>
          </c:tx>
          <c:cat>
            <c:multiLvlStrRef>
              <c:f>'EXPORT. TELAS INCALPACA 2010'!$A$3:$A$13</c:f>
              <c:multiLvlStrCache>
                <c:ptCount val="8"/>
                <c:lvl>
                  <c:pt idx="0">
                    <c:v>KOREA, REPUBLIC OF</c:v>
                  </c:pt>
                  <c:pt idx="1">
                    <c:v>TURKEY</c:v>
                  </c:pt>
                  <c:pt idx="2">
                    <c:v>TAIWAN, PROVINCE OF CHINA</c:v>
                  </c:pt>
                  <c:pt idx="3">
                    <c:v>INDIA</c:v>
                  </c:pt>
                  <c:pt idx="5">
                    <c:v>UNITED STATES</c:v>
                  </c:pt>
                  <c:pt idx="6">
                    <c:v>CANADA</c:v>
                  </c:pt>
                </c:lvl>
                <c:lvl>
                  <c:pt idx="0">
                    <c:v>ASIA</c:v>
                  </c:pt>
                  <c:pt idx="4">
                    <c:v>EUROPE</c:v>
                  </c:pt>
                  <c:pt idx="5">
                    <c:v>NORTH AMERICA</c:v>
                  </c:pt>
                  <c:pt idx="7">
                    <c:v>SOUTH AMERICA</c:v>
                  </c:pt>
                </c:lvl>
              </c:multiLvlStrCache>
            </c:multiLvlStrRef>
          </c:cat>
          <c:val>
            <c:numRef>
              <c:f>'EXPORT. TELAS INCALPACA 2010'!$D$3:$D$13</c:f>
              <c:numCache>
                <c:formatCode>_-[$$-409]* #,##0.00_ ;_-[$$-409]* \-#,##0.00\ ;_-[$$-409]* "-"??_ ;_-@_ </c:formatCode>
                <c:ptCount val="8"/>
                <c:pt idx="0">
                  <c:v>14.344046051359307</c:v>
                </c:pt>
                <c:pt idx="1">
                  <c:v>14.144032762055062</c:v>
                </c:pt>
                <c:pt idx="2">
                  <c:v>14.975844436829366</c:v>
                </c:pt>
                <c:pt idx="3">
                  <c:v>14.666666666666677</c:v>
                </c:pt>
                <c:pt idx="4">
                  <c:v>15.962464671506657</c:v>
                </c:pt>
                <c:pt idx="5">
                  <c:v>15.747526945067246</c:v>
                </c:pt>
                <c:pt idx="6">
                  <c:v>18.18893895222422</c:v>
                </c:pt>
                <c:pt idx="7">
                  <c:v>16.908748747992036</c:v>
                </c:pt>
              </c:numCache>
            </c:numRef>
          </c:val>
        </c:ser>
        <c:firstSliceAng val="0"/>
      </c:pieChart>
    </c:plotArea>
    <c:plotVisOnly val="1"/>
    <c:dispBlanksAs val="zero"/>
  </c:chart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PE"/>
  <c:style val="26"/>
  <c:pivotSource>
    <c:name>[presentacion final.xlsx]DEST. EXPORT CTP PERU 2010!Tabla dinámica12</c:name>
    <c:fmtId val="-1"/>
  </c:pivotSource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ES" sz="1800" b="1" i="0" u="none" strike="noStrike" kern="1200" baseline="0">
                <a:solidFill>
                  <a:srgbClr val="2F2B20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DESTINO EXPORTACIONES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ES" sz="1800" b="1" i="0" u="none" strike="noStrike" kern="1200" baseline="0">
                <a:solidFill>
                  <a:srgbClr val="2F2B20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 CTP PERU </a:t>
            </a:r>
            <a:r>
              <a:rPr lang="en-US" dirty="0" smtClean="0"/>
              <a:t>2010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ES" sz="1800" b="1" i="0" u="none" strike="noStrike" kern="1200" baseline="0">
                <a:solidFill>
                  <a:srgbClr val="2F2B20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(Part. </a:t>
            </a:r>
            <a:r>
              <a:rPr lang="en-US" sz="1800" b="1" i="0" baseline="0" dirty="0" err="1" smtClean="0">
                <a:effectLst/>
              </a:rPr>
              <a:t>Arancelarias</a:t>
            </a:r>
            <a:r>
              <a:rPr lang="en-US" sz="1800" b="1" i="0" baseline="0" dirty="0" smtClean="0">
                <a:effectLst/>
              </a:rPr>
              <a:t> </a:t>
            </a:r>
            <a:r>
              <a:rPr lang="en-US" sz="1800" b="1" i="0" baseline="0" dirty="0" err="1" smtClean="0">
                <a:effectLst/>
              </a:rPr>
              <a:t>Incalpaca</a:t>
            </a:r>
            <a:r>
              <a:rPr lang="en-US" sz="1800" b="1" i="0" baseline="0" dirty="0" smtClean="0">
                <a:effectLst/>
              </a:rPr>
              <a:t> TPX)</a:t>
            </a:r>
            <a:endParaRPr lang="en-US" dirty="0" smtClean="0">
              <a:effectLst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ES" sz="1800" b="1" i="0" u="none" strike="noStrike" kern="1200" baseline="0">
                <a:solidFill>
                  <a:srgbClr val="2F2B20"/>
                </a:solidFill>
                <a:latin typeface="+mn-lt"/>
                <a:ea typeface="+mn-ea"/>
                <a:cs typeface="+mn-cs"/>
              </a:defRPr>
            </a:pPr>
            <a:endParaRPr lang="en-US" dirty="0"/>
          </a:p>
        </c:rich>
      </c:tx>
      <c:layout>
        <c:manualLayout>
          <c:xMode val="edge"/>
          <c:yMode val="edge"/>
          <c:x val="0.61100435649398288"/>
          <c:y val="2.653231763581643E-2"/>
        </c:manualLayout>
      </c:layout>
    </c:title>
    <c:pivotFmts>
      <c:pivotFmt>
        <c:idx val="0"/>
        <c:marker>
          <c:symbol val="none"/>
        </c:marker>
        <c:dLbl>
          <c:idx val="0"/>
          <c:showCatName val="1"/>
          <c:showPercent val="1"/>
        </c:dLbl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dLbl>
          <c:idx val="0"/>
          <c:tx>
            <c:rich>
              <a:bodyPr/>
              <a:lstStyle/>
              <a:p>
                <a:r>
                  <a:rPr lang="en-US"/>
                  <a:t> NORTH AMERICA CANADA
3%</a:t>
                </a:r>
              </a:p>
            </c:rich>
          </c:tx>
          <c:showCatName val="1"/>
          <c:showPercent val="1"/>
        </c:dLbl>
      </c:pivotFmt>
      <c:pivotFmt>
        <c:idx val="6"/>
        <c:dLbl>
          <c:idx val="0"/>
          <c:tx>
            <c:rich>
              <a:bodyPr/>
              <a:lstStyle/>
              <a:p>
                <a:r>
                  <a:rPr lang="en-US"/>
                  <a:t> NORTH AMERICA UNITED STATES
47%</a:t>
                </a:r>
              </a:p>
            </c:rich>
          </c:tx>
          <c:showCatName val="1"/>
          <c:showPercent val="1"/>
        </c:dLbl>
      </c:pivotFmt>
      <c:pivotFmt>
        <c:idx val="7"/>
        <c:dLbl>
          <c:idx val="0"/>
          <c:tx>
            <c:rich>
              <a:bodyPr/>
              <a:lstStyle/>
              <a:p>
                <a:r>
                  <a:rPr lang="en-US"/>
                  <a:t> NORTH AMERICA MEXICO
2%</a:t>
                </a:r>
              </a:p>
            </c:rich>
          </c:tx>
          <c:showCatName val="1"/>
          <c:showPercent val="1"/>
        </c:dLbl>
      </c:pivotFmt>
    </c:pivotFmts>
    <c:plotArea>
      <c:layout/>
      <c:pieChart>
        <c:varyColors val="1"/>
        <c:ser>
          <c:idx val="0"/>
          <c:order val="0"/>
          <c:tx>
            <c:strRef>
              <c:f>'DEST. EXPORT CTP PERU 2010'!$B$1:$B$2</c:f>
              <c:strCache>
                <c:ptCount val="1"/>
                <c:pt idx="0">
                  <c:v>TOTAL EXPORTACION $</c:v>
                </c:pt>
              </c:strCache>
            </c:strRef>
          </c:tx>
          <c:dPt>
            <c:idx val="0"/>
            <c:explosion val="24"/>
          </c:dPt>
          <c:dPt>
            <c:idx val="1"/>
            <c:explosion val="16"/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UNITED </a:t>
                    </a:r>
                    <a:r>
                      <a:rPr lang="en-US" dirty="0"/>
                      <a:t>STATES
47%</a:t>
                    </a:r>
                  </a:p>
                </c:rich>
              </c:tx>
              <c:showCatName val="1"/>
              <c:showPercent val="1"/>
            </c:dLbl>
            <c:dLbl>
              <c:idx val="1"/>
              <c:layout>
                <c:manualLayout>
                  <c:x val="5.2760348713932613E-2"/>
                  <c:y val="-1.6125170394460629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 </a:t>
                    </a:r>
                    <a:r>
                      <a:rPr lang="en-US" dirty="0" smtClean="0"/>
                      <a:t>CANADA</a:t>
                    </a:r>
                    <a:r>
                      <a:rPr lang="en-US" dirty="0"/>
                      <a:t>
3%</a:t>
                    </a:r>
                  </a:p>
                </c:rich>
              </c:tx>
              <c:showCatName val="1"/>
              <c:showPercent val="1"/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 NORTH AMERICA MEXICO
2%</a:t>
                    </a:r>
                  </a:p>
                </c:rich>
              </c:tx>
              <c:showCatName val="1"/>
              <c:showPercent val="1"/>
            </c:dLbl>
            <c:txPr>
              <a:bodyPr/>
              <a:lstStyle/>
              <a:p>
                <a:pPr>
                  <a:defRPr lang="es-ES"/>
                </a:pPr>
                <a:endParaRPr lang="es-PE"/>
              </a:p>
            </c:txPr>
            <c:showCatName val="1"/>
            <c:showPercent val="1"/>
          </c:dLbls>
          <c:cat>
            <c:multiLvlStrRef>
              <c:f>'DEST. EXPORT CTP PERU 2010'!$A$3:$A$14</c:f>
              <c:multiLvlStrCache>
                <c:ptCount val="9"/>
                <c:lvl>
                  <c:pt idx="0">
                    <c:v>UNITED STATES</c:v>
                  </c:pt>
                  <c:pt idx="1">
                    <c:v>CANADA</c:v>
                  </c:pt>
                  <c:pt idx="2">
                    <c:v>MEXICO</c:v>
                  </c:pt>
                </c:lvl>
                <c:lvl>
                  <c:pt idx="0">
                    <c:v>NORTH AMERICA</c:v>
                  </c:pt>
                </c:lvl>
                <c:lvl>
                  <c:pt idx="0">
                    <c:v>NORTH AMERICA</c:v>
                  </c:pt>
                  <c:pt idx="3">
                    <c:v>EUROPE</c:v>
                  </c:pt>
                  <c:pt idx="4">
                    <c:v>SOUTH AMERICA</c:v>
                  </c:pt>
                  <c:pt idx="5">
                    <c:v>OCEANIA</c:v>
                  </c:pt>
                  <c:pt idx="6">
                    <c:v>ASIA</c:v>
                  </c:pt>
                  <c:pt idx="7">
                    <c:v>CENTRAL AMERICA</c:v>
                  </c:pt>
                  <c:pt idx="8">
                    <c:v>AFRICA</c:v>
                  </c:pt>
                </c:lvl>
              </c:multiLvlStrCache>
            </c:multiLvlStrRef>
          </c:cat>
          <c:val>
            <c:numRef>
              <c:f>'DEST. EXPORT CTP PERU 2010'!$B$3:$B$14</c:f>
              <c:numCache>
                <c:formatCode>_-[$$-409]* #,##0.00_ ;_-[$$-409]* \-#,##0.00\ ;_-[$$-409]* "-"??_ ;_-@_ </c:formatCode>
                <c:ptCount val="9"/>
                <c:pt idx="0">
                  <c:v>3101109.6809999999</c:v>
                </c:pt>
                <c:pt idx="1">
                  <c:v>177997.24700000021</c:v>
                </c:pt>
                <c:pt idx="2">
                  <c:v>123706.73</c:v>
                </c:pt>
                <c:pt idx="3">
                  <c:v>2167387.0660000006</c:v>
                </c:pt>
                <c:pt idx="4">
                  <c:v>576994.93900000001</c:v>
                </c:pt>
                <c:pt idx="5">
                  <c:v>236808.61600000001</c:v>
                </c:pt>
                <c:pt idx="6">
                  <c:v>179215.02299999999</c:v>
                </c:pt>
                <c:pt idx="7">
                  <c:v>14218.044000000014</c:v>
                </c:pt>
                <c:pt idx="8">
                  <c:v>1460.36</c:v>
                </c:pt>
              </c:numCache>
            </c:numRef>
          </c:val>
        </c:ser>
        <c:ser>
          <c:idx val="1"/>
          <c:order val="1"/>
          <c:tx>
            <c:strRef>
              <c:f>'DEST. EXPORT CTP PERU 2010'!$C$1:$C$2</c:f>
              <c:strCache>
                <c:ptCount val="1"/>
                <c:pt idx="0">
                  <c:v>TOTAL CANTIDAD</c:v>
                </c:pt>
              </c:strCache>
            </c:strRef>
          </c:tx>
          <c:cat>
            <c:multiLvlStrRef>
              <c:f>'DEST. EXPORT CTP PERU 2010'!$A$3:$A$14</c:f>
              <c:multiLvlStrCache>
                <c:ptCount val="9"/>
                <c:lvl>
                  <c:pt idx="0">
                    <c:v>UNITED STATES</c:v>
                  </c:pt>
                  <c:pt idx="1">
                    <c:v>CANADA</c:v>
                  </c:pt>
                  <c:pt idx="2">
                    <c:v>MEXICO</c:v>
                  </c:pt>
                </c:lvl>
                <c:lvl>
                  <c:pt idx="0">
                    <c:v>NORTH AMERICA</c:v>
                  </c:pt>
                </c:lvl>
                <c:lvl>
                  <c:pt idx="0">
                    <c:v>NORTH AMERICA</c:v>
                  </c:pt>
                  <c:pt idx="3">
                    <c:v>EUROPE</c:v>
                  </c:pt>
                  <c:pt idx="4">
                    <c:v>SOUTH AMERICA</c:v>
                  </c:pt>
                  <c:pt idx="5">
                    <c:v>OCEANIA</c:v>
                  </c:pt>
                  <c:pt idx="6">
                    <c:v>ASIA</c:v>
                  </c:pt>
                  <c:pt idx="7">
                    <c:v>CENTRAL AMERICA</c:v>
                  </c:pt>
                  <c:pt idx="8">
                    <c:v>AFRICA</c:v>
                  </c:pt>
                </c:lvl>
              </c:multiLvlStrCache>
            </c:multiLvlStrRef>
          </c:cat>
          <c:val>
            <c:numRef>
              <c:f>'DEST. EXPORT CTP PERU 2010'!$C$3:$C$14</c:f>
              <c:numCache>
                <c:formatCode>General</c:formatCode>
                <c:ptCount val="9"/>
                <c:pt idx="0">
                  <c:v>45398</c:v>
                </c:pt>
                <c:pt idx="1">
                  <c:v>3364</c:v>
                </c:pt>
                <c:pt idx="2">
                  <c:v>15992</c:v>
                </c:pt>
                <c:pt idx="3">
                  <c:v>57437</c:v>
                </c:pt>
                <c:pt idx="4">
                  <c:v>47941</c:v>
                </c:pt>
                <c:pt idx="5">
                  <c:v>3695</c:v>
                </c:pt>
                <c:pt idx="6">
                  <c:v>7438.2699999999995</c:v>
                </c:pt>
                <c:pt idx="7">
                  <c:v>1557</c:v>
                </c:pt>
                <c:pt idx="8">
                  <c:v>285</c:v>
                </c:pt>
              </c:numCache>
            </c:numRef>
          </c:val>
        </c:ser>
        <c:ser>
          <c:idx val="2"/>
          <c:order val="2"/>
          <c:tx>
            <c:strRef>
              <c:f>'DEST. EXPORT CTP PERU 2010'!$D$1:$D$2</c:f>
              <c:strCache>
                <c:ptCount val="1"/>
                <c:pt idx="0">
                  <c:v>PRECIO PROMEDIO.</c:v>
                </c:pt>
              </c:strCache>
            </c:strRef>
          </c:tx>
          <c:cat>
            <c:multiLvlStrRef>
              <c:f>'DEST. EXPORT CTP PERU 2010'!$A$3:$A$14</c:f>
              <c:multiLvlStrCache>
                <c:ptCount val="9"/>
                <c:lvl>
                  <c:pt idx="0">
                    <c:v>UNITED STATES</c:v>
                  </c:pt>
                  <c:pt idx="1">
                    <c:v>CANADA</c:v>
                  </c:pt>
                  <c:pt idx="2">
                    <c:v>MEXICO</c:v>
                  </c:pt>
                </c:lvl>
                <c:lvl>
                  <c:pt idx="0">
                    <c:v>NORTH AMERICA</c:v>
                  </c:pt>
                </c:lvl>
                <c:lvl>
                  <c:pt idx="0">
                    <c:v>NORTH AMERICA</c:v>
                  </c:pt>
                  <c:pt idx="3">
                    <c:v>EUROPE</c:v>
                  </c:pt>
                  <c:pt idx="4">
                    <c:v>SOUTH AMERICA</c:v>
                  </c:pt>
                  <c:pt idx="5">
                    <c:v>OCEANIA</c:v>
                  </c:pt>
                  <c:pt idx="6">
                    <c:v>ASIA</c:v>
                  </c:pt>
                  <c:pt idx="7">
                    <c:v>CENTRAL AMERICA</c:v>
                  </c:pt>
                  <c:pt idx="8">
                    <c:v>AFRICA</c:v>
                  </c:pt>
                </c:lvl>
              </c:multiLvlStrCache>
            </c:multiLvlStrRef>
          </c:cat>
          <c:val>
            <c:numRef>
              <c:f>'DEST. EXPORT CTP PERU 2010'!$D$3:$D$14</c:f>
              <c:numCache>
                <c:formatCode>_-[$$-409]* #,##0.00_ ;_-[$$-409]* \-#,##0.00\ ;_-[$$-409]* "-"??_ ;_-@_ </c:formatCode>
                <c:ptCount val="9"/>
                <c:pt idx="0">
                  <c:v>68.309389862989136</c:v>
                </c:pt>
                <c:pt idx="1">
                  <c:v>52.912380202140305</c:v>
                </c:pt>
                <c:pt idx="2">
                  <c:v>7.7355383941970981</c:v>
                </c:pt>
                <c:pt idx="3">
                  <c:v>37.73503257482124</c:v>
                </c:pt>
                <c:pt idx="4">
                  <c:v>12.035521557748076</c:v>
                </c:pt>
                <c:pt idx="5">
                  <c:v>64.088935317997041</c:v>
                </c:pt>
                <c:pt idx="6">
                  <c:v>24.093643145516321</c:v>
                </c:pt>
                <c:pt idx="7">
                  <c:v>9.1316917148362187</c:v>
                </c:pt>
                <c:pt idx="8">
                  <c:v>5.124070175438578</c:v>
                </c:pt>
              </c:numCache>
            </c:numRef>
          </c:val>
        </c:ser>
        <c:firstSliceAng val="0"/>
      </c:pieChart>
    </c:plotArea>
    <c:plotVisOnly val="1"/>
    <c:dispBlanksAs val="zero"/>
  </c:chart>
  <c:externalData r:id="rId1"/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PE"/>
  <c:style val="26"/>
  <c:pivotSource>
    <c:name>[presentacion final.xlsx]DEST. EXPORT. CTP INCALPACA '10!Tabla dinámica14</c:name>
    <c:fmtId val="-1"/>
  </c:pivotSource>
  <c:chart>
    <c:title>
      <c:tx>
        <c:rich>
          <a:bodyPr/>
          <a:lstStyle/>
          <a:p>
            <a:pPr>
              <a:defRPr lang="es-ES"/>
            </a:pPr>
            <a:r>
              <a:rPr lang="en-US"/>
              <a:t>DESTINO EXPORTACIONES CTP</a:t>
            </a:r>
          </a:p>
          <a:p>
            <a:pPr>
              <a:defRPr lang="es-ES"/>
            </a:pPr>
            <a:r>
              <a:rPr lang="en-US"/>
              <a:t> INCALPACA  2010</a:t>
            </a:r>
          </a:p>
        </c:rich>
      </c:tx>
      <c:layout>
        <c:manualLayout>
          <c:xMode val="edge"/>
          <c:yMode val="edge"/>
          <c:x val="0.55498574579697357"/>
          <c:y val="5.3387520603282723E-2"/>
        </c:manualLayout>
      </c:layout>
    </c:title>
    <c:pivotFmts>
      <c:pivotFmt>
        <c:idx val="0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PE"/>
            </a:p>
          </c:txPr>
          <c:showCatName val="1"/>
          <c:showPercent val="1"/>
        </c:dLbl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7.5786594636835694E-2"/>
          <c:y val="0.19596653866542618"/>
          <c:w val="0.47703641413755321"/>
          <c:h val="0.72612932004189246"/>
        </c:manualLayout>
      </c:layout>
      <c:pieChart>
        <c:varyColors val="1"/>
        <c:ser>
          <c:idx val="0"/>
          <c:order val="0"/>
          <c:tx>
            <c:strRef>
              <c:f>'DEST. EXPORT. CTP INCALPACA ''10'!$B$1:$B$2</c:f>
              <c:strCache>
                <c:ptCount val="1"/>
                <c:pt idx="0">
                  <c:v>TOTAL EXPORTACION $</c:v>
                </c:pt>
              </c:strCache>
            </c:strRef>
          </c:tx>
          <c:dPt>
            <c:idx val="0"/>
            <c:explosion val="31"/>
          </c:dPt>
          <c:dPt>
            <c:idx val="1"/>
            <c:explosion val="13"/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s-ES" smtClean="0"/>
                      <a:t> </a:t>
                    </a:r>
                    <a:r>
                      <a:rPr lang="es-ES"/>
                      <a:t>UNITED STATES
69%</a:t>
                    </a:r>
                  </a:p>
                </c:rich>
              </c:tx>
              <c:showCatName val="1"/>
              <c:showPercent val="1"/>
            </c:dLbl>
            <c:dLbl>
              <c:idx val="1"/>
              <c:tx>
                <c:rich>
                  <a:bodyPr/>
                  <a:lstStyle/>
                  <a:p>
                    <a:r>
                      <a:rPr lang="es-ES" smtClean="0"/>
                      <a:t>CANADA</a:t>
                    </a:r>
                    <a:r>
                      <a:rPr lang="es-ES"/>
                      <a:t>
4%</a:t>
                    </a:r>
                  </a:p>
                </c:rich>
              </c:tx>
              <c:showCatName val="1"/>
              <c:showPercent val="1"/>
            </c:dLbl>
            <c:txPr>
              <a:bodyPr/>
              <a:lstStyle/>
              <a:p>
                <a:pPr>
                  <a:defRPr lang="es-ES"/>
                </a:pPr>
                <a:endParaRPr lang="es-PE"/>
              </a:p>
            </c:txPr>
            <c:showCatName val="1"/>
            <c:showPercent val="1"/>
          </c:dLbls>
          <c:cat>
            <c:multiLvlStrRef>
              <c:f>'DEST. EXPORT. CTP INCALPACA ''10'!$A$3:$A$11</c:f>
              <c:multiLvlStrCache>
                <c:ptCount val="7"/>
                <c:lvl>
                  <c:pt idx="0">
                    <c:v>UNITED STATES</c:v>
                  </c:pt>
                  <c:pt idx="1">
                    <c:v>CANADA</c:v>
                  </c:pt>
                  <c:pt idx="2">
                    <c:v>MEXICO</c:v>
                  </c:pt>
                </c:lvl>
                <c:lvl>
                  <c:pt idx="0">
                    <c:v>NORTH AMERICA</c:v>
                  </c:pt>
                  <c:pt idx="3">
                    <c:v>EUROPE</c:v>
                  </c:pt>
                  <c:pt idx="4">
                    <c:v>SOUTH AMERICA</c:v>
                  </c:pt>
                  <c:pt idx="5">
                    <c:v>OCEANIA</c:v>
                  </c:pt>
                  <c:pt idx="6">
                    <c:v>ASIA</c:v>
                  </c:pt>
                </c:lvl>
              </c:multiLvlStrCache>
            </c:multiLvlStrRef>
          </c:cat>
          <c:val>
            <c:numRef>
              <c:f>'DEST. EXPORT. CTP INCALPACA ''10'!$B$3:$B$11</c:f>
              <c:numCache>
                <c:formatCode>_-[$$-409]* #,##0.00_ ;_-[$$-409]* \-#,##0.00\ ;_-[$$-409]* "-"??_ ;_-@_ </c:formatCode>
                <c:ptCount val="7"/>
                <c:pt idx="0">
                  <c:v>2294565.0149999997</c:v>
                </c:pt>
                <c:pt idx="1">
                  <c:v>126208.08</c:v>
                </c:pt>
                <c:pt idx="2">
                  <c:v>9289.98</c:v>
                </c:pt>
                <c:pt idx="3">
                  <c:v>504317.19699999999</c:v>
                </c:pt>
                <c:pt idx="4">
                  <c:v>247021.37800000008</c:v>
                </c:pt>
                <c:pt idx="5">
                  <c:v>139123.79999999999</c:v>
                </c:pt>
                <c:pt idx="6">
                  <c:v>35528.567000000003</c:v>
                </c:pt>
              </c:numCache>
            </c:numRef>
          </c:val>
        </c:ser>
        <c:ser>
          <c:idx val="1"/>
          <c:order val="1"/>
          <c:tx>
            <c:strRef>
              <c:f>'DEST. EXPORT. CTP INCALPACA ''10'!$C$1:$C$2</c:f>
              <c:strCache>
                <c:ptCount val="1"/>
                <c:pt idx="0">
                  <c:v>TOTAL CANTIDAD</c:v>
                </c:pt>
              </c:strCache>
            </c:strRef>
          </c:tx>
          <c:cat>
            <c:multiLvlStrRef>
              <c:f>'DEST. EXPORT. CTP INCALPACA ''10'!$A$3:$A$11</c:f>
              <c:multiLvlStrCache>
                <c:ptCount val="7"/>
                <c:lvl>
                  <c:pt idx="0">
                    <c:v>UNITED STATES</c:v>
                  </c:pt>
                  <c:pt idx="1">
                    <c:v>CANADA</c:v>
                  </c:pt>
                  <c:pt idx="2">
                    <c:v>MEXICO</c:v>
                  </c:pt>
                </c:lvl>
                <c:lvl>
                  <c:pt idx="0">
                    <c:v>NORTH AMERICA</c:v>
                  </c:pt>
                  <c:pt idx="3">
                    <c:v>EUROPE</c:v>
                  </c:pt>
                  <c:pt idx="4">
                    <c:v>SOUTH AMERICA</c:v>
                  </c:pt>
                  <c:pt idx="5">
                    <c:v>OCEANIA</c:v>
                  </c:pt>
                  <c:pt idx="6">
                    <c:v>ASIA</c:v>
                  </c:pt>
                </c:lvl>
              </c:multiLvlStrCache>
            </c:multiLvlStrRef>
          </c:cat>
          <c:val>
            <c:numRef>
              <c:f>'DEST. EXPORT. CTP INCALPACA ''10'!$C$3:$C$11</c:f>
              <c:numCache>
                <c:formatCode>General</c:formatCode>
                <c:ptCount val="7"/>
                <c:pt idx="0">
                  <c:v>26541</c:v>
                </c:pt>
                <c:pt idx="1">
                  <c:v>1348</c:v>
                </c:pt>
                <c:pt idx="2">
                  <c:v>116</c:v>
                </c:pt>
                <c:pt idx="3">
                  <c:v>5814</c:v>
                </c:pt>
                <c:pt idx="4">
                  <c:v>2327</c:v>
                </c:pt>
                <c:pt idx="5">
                  <c:v>1539</c:v>
                </c:pt>
                <c:pt idx="6">
                  <c:v>401</c:v>
                </c:pt>
              </c:numCache>
            </c:numRef>
          </c:val>
        </c:ser>
        <c:ser>
          <c:idx val="2"/>
          <c:order val="2"/>
          <c:tx>
            <c:strRef>
              <c:f>'DEST. EXPORT. CTP INCALPACA ''10'!$D$1:$D$2</c:f>
              <c:strCache>
                <c:ptCount val="1"/>
                <c:pt idx="0">
                  <c:v>PRECIO PROMEDIO.</c:v>
                </c:pt>
              </c:strCache>
            </c:strRef>
          </c:tx>
          <c:cat>
            <c:multiLvlStrRef>
              <c:f>'DEST. EXPORT. CTP INCALPACA ''10'!$A$3:$A$11</c:f>
              <c:multiLvlStrCache>
                <c:ptCount val="7"/>
                <c:lvl>
                  <c:pt idx="0">
                    <c:v>UNITED STATES</c:v>
                  </c:pt>
                  <c:pt idx="1">
                    <c:v>CANADA</c:v>
                  </c:pt>
                  <c:pt idx="2">
                    <c:v>MEXICO</c:v>
                  </c:pt>
                </c:lvl>
                <c:lvl>
                  <c:pt idx="0">
                    <c:v>NORTH AMERICA</c:v>
                  </c:pt>
                  <c:pt idx="3">
                    <c:v>EUROPE</c:v>
                  </c:pt>
                  <c:pt idx="4">
                    <c:v>SOUTH AMERICA</c:v>
                  </c:pt>
                  <c:pt idx="5">
                    <c:v>OCEANIA</c:v>
                  </c:pt>
                  <c:pt idx="6">
                    <c:v>ASIA</c:v>
                  </c:pt>
                </c:lvl>
              </c:multiLvlStrCache>
            </c:multiLvlStrRef>
          </c:cat>
          <c:val>
            <c:numRef>
              <c:f>'DEST. EXPORT. CTP INCALPACA ''10'!$D$3:$D$11</c:f>
              <c:numCache>
                <c:formatCode>_-[$$-409]* #,##0.00_ ;_-[$$-409]* \-#,##0.00\ ;_-[$$-409]* "-"??_ ;_-@_ </c:formatCode>
                <c:ptCount val="7"/>
                <c:pt idx="0">
                  <c:v>86.453600655589455</c:v>
                </c:pt>
                <c:pt idx="1">
                  <c:v>93.626172106824171</c:v>
                </c:pt>
                <c:pt idx="2">
                  <c:v>80.086034482758578</c:v>
                </c:pt>
                <c:pt idx="3">
                  <c:v>86.741863949088696</c:v>
                </c:pt>
                <c:pt idx="4">
                  <c:v>106.154438332617</c:v>
                </c:pt>
                <c:pt idx="5">
                  <c:v>90.398830409356648</c:v>
                </c:pt>
                <c:pt idx="6">
                  <c:v>88.599917705735663</c:v>
                </c:pt>
              </c:numCache>
            </c:numRef>
          </c:val>
        </c:ser>
        <c:firstSliceAng val="0"/>
      </c:pieChart>
    </c:plotArea>
    <c:plotVisOnly val="1"/>
    <c:dispBlanksAs val="zero"/>
  </c:chart>
  <c:externalData r:id="rId1"/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PE"/>
  <c:pivotSource>
    <c:name>[presentacion final.xlsx]DEST. EXPORT. ACCES. PERU 2010!Tabla dinámica1</c:name>
    <c:fmtId val="-1"/>
  </c:pivotSource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ES" sz="1800" b="1" i="0" u="none" strike="noStrike" kern="1200" baseline="0">
                <a:solidFill>
                  <a:srgbClr val="2F2B20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DESTINO EXPORTACIONES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ES" sz="1800" b="1" i="0" u="none" strike="noStrike" kern="1200" baseline="0">
                <a:solidFill>
                  <a:srgbClr val="2F2B20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ACCESORIOS PERU </a:t>
            </a:r>
            <a:r>
              <a:rPr lang="en-US" dirty="0" smtClean="0"/>
              <a:t>2010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ES" sz="1800" b="1" i="0" u="none" strike="noStrike" kern="1200" baseline="0">
                <a:solidFill>
                  <a:srgbClr val="2F2B20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(Part. </a:t>
            </a:r>
            <a:r>
              <a:rPr lang="en-US" sz="1800" b="1" i="0" baseline="0" dirty="0" err="1" smtClean="0">
                <a:effectLst/>
              </a:rPr>
              <a:t>Arancelarias</a:t>
            </a:r>
            <a:r>
              <a:rPr lang="en-US" sz="1800" b="1" i="0" baseline="0" dirty="0" smtClean="0">
                <a:effectLst/>
              </a:rPr>
              <a:t> </a:t>
            </a:r>
            <a:r>
              <a:rPr lang="en-US" sz="1800" b="1" i="0" baseline="0" dirty="0" err="1" smtClean="0">
                <a:effectLst/>
              </a:rPr>
              <a:t>Incalpaca</a:t>
            </a:r>
            <a:r>
              <a:rPr lang="en-US" sz="1800" b="1" i="0" baseline="0" dirty="0" smtClean="0">
                <a:effectLst/>
              </a:rPr>
              <a:t> TPX)</a:t>
            </a:r>
            <a:endParaRPr lang="en-US" dirty="0" smtClean="0">
              <a:effectLst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ES" sz="1800" b="1" i="0" u="none" strike="noStrike" kern="1200" baseline="0">
                <a:solidFill>
                  <a:srgbClr val="2F2B20"/>
                </a:solidFill>
                <a:latin typeface="+mn-lt"/>
                <a:ea typeface="+mn-ea"/>
                <a:cs typeface="+mn-cs"/>
              </a:defRPr>
            </a:pPr>
            <a:endParaRPr lang="en-US" dirty="0"/>
          </a:p>
        </c:rich>
      </c:tx>
      <c:layout>
        <c:manualLayout>
          <c:xMode val="edge"/>
          <c:yMode val="edge"/>
          <c:x val="0.54820892079330197"/>
          <c:y val="8.6914928428092106E-2"/>
        </c:manualLayout>
      </c:layout>
    </c:title>
    <c:pivotFmts>
      <c:pivotFmt>
        <c:idx val="0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PE"/>
            </a:p>
          </c:txPr>
          <c:showCatName val="1"/>
          <c:showPercent val="1"/>
        </c:dLbl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dLbl>
          <c:idx val="0"/>
          <c:tx>
            <c:rich>
              <a:bodyPr/>
              <a:lstStyle/>
              <a:p>
                <a:r>
                  <a:rPr lang="en-US"/>
                  <a:t> NORTH AMERICA MEXICO
23%</a:t>
                </a:r>
              </a:p>
            </c:rich>
          </c:tx>
          <c:showCatName val="1"/>
          <c:showPercent val="1"/>
        </c:dLbl>
      </c:pivotFmt>
      <c:pivotFmt>
        <c:idx val="6"/>
        <c:dLbl>
          <c:idx val="0"/>
          <c:tx>
            <c:rich>
              <a:bodyPr/>
              <a:lstStyle/>
              <a:p>
                <a:r>
                  <a:rPr lang="en-US"/>
                  <a:t> NORTH AMERICA UNITED STATES
31%</a:t>
                </a:r>
              </a:p>
            </c:rich>
          </c:tx>
          <c:showCatName val="1"/>
          <c:showPercent val="1"/>
        </c:dLbl>
      </c:pivotFmt>
      <c:pivotFmt>
        <c:idx val="7"/>
        <c:dLbl>
          <c:idx val="0"/>
          <c:tx>
            <c:rich>
              <a:bodyPr/>
              <a:lstStyle/>
              <a:p>
                <a:r>
                  <a:rPr lang="en-US"/>
                  <a:t> NORTH AMERICA CANADA
2%</a:t>
                </a:r>
              </a:p>
            </c:rich>
          </c:tx>
          <c:showCatName val="1"/>
          <c:showPercent val="1"/>
        </c:dLbl>
      </c:pivotFmt>
    </c:pivotFmts>
    <c:plotArea>
      <c:layout>
        <c:manualLayout>
          <c:layoutTarget val="inner"/>
          <c:xMode val="edge"/>
          <c:yMode val="edge"/>
          <c:x val="0.10257184518601806"/>
          <c:y val="0.27696707672814108"/>
          <c:w val="0.37899495896346336"/>
          <c:h val="0.63333375105300205"/>
        </c:manualLayout>
      </c:layout>
      <c:pieChart>
        <c:varyColors val="1"/>
        <c:ser>
          <c:idx val="0"/>
          <c:order val="0"/>
          <c:tx>
            <c:strRef>
              <c:f>'DEST. EXPORT. ACCES. PERU 2010'!$B$1:$B$2</c:f>
              <c:strCache>
                <c:ptCount val="1"/>
                <c:pt idx="0">
                  <c:v>TOTAL EXPORTACION $</c:v>
                </c:pt>
              </c:strCache>
            </c:strRef>
          </c:tx>
          <c:dPt>
            <c:idx val="0"/>
            <c:explosion val="18"/>
          </c:dPt>
          <c:dPt>
            <c:idx val="2"/>
            <c:explosion val="21"/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 </a:t>
                    </a:r>
                    <a:r>
                      <a:rPr lang="en-US" dirty="0" smtClean="0"/>
                      <a:t>CANADA</a:t>
                    </a:r>
                    <a:r>
                      <a:rPr lang="en-US" dirty="0"/>
                      <a:t>
2%</a:t>
                    </a:r>
                  </a:p>
                </c:rich>
              </c:tx>
              <c:showCatName val="1"/>
              <c:showPercent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 NORTH AMERICA MEXICO
23%</a:t>
                    </a:r>
                  </a:p>
                </c:rich>
              </c:tx>
              <c:showCatName val="1"/>
              <c:showPercent val="1"/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 </a:t>
                    </a:r>
                    <a:r>
                      <a:rPr lang="en-US" dirty="0" smtClean="0"/>
                      <a:t>UNITED </a:t>
                    </a:r>
                    <a:r>
                      <a:rPr lang="en-US" dirty="0"/>
                      <a:t>STATES
31%</a:t>
                    </a:r>
                  </a:p>
                </c:rich>
              </c:tx>
              <c:showCatName val="1"/>
              <c:showPercent val="1"/>
            </c:dLbl>
            <c:txPr>
              <a:bodyPr/>
              <a:lstStyle/>
              <a:p>
                <a:pPr>
                  <a:defRPr lang="es-ES"/>
                </a:pPr>
                <a:endParaRPr lang="es-PE"/>
              </a:p>
            </c:txPr>
            <c:showCatName val="1"/>
            <c:showPercent val="1"/>
          </c:dLbls>
          <c:cat>
            <c:multiLvlStrRef>
              <c:f>'DEST. EXPORT. ACCES. PERU 2010'!$A$3:$A$14</c:f>
              <c:multiLvlStrCache>
                <c:ptCount val="9"/>
                <c:lvl>
                  <c:pt idx="0">
                    <c:v>CANADA</c:v>
                  </c:pt>
                  <c:pt idx="1">
                    <c:v>MEXICO</c:v>
                  </c:pt>
                  <c:pt idx="2">
                    <c:v>UNITED STATES</c:v>
                  </c:pt>
                </c:lvl>
                <c:lvl>
                  <c:pt idx="0">
                    <c:v>NORTH AMERICA</c:v>
                  </c:pt>
                </c:lvl>
                <c:lvl>
                  <c:pt idx="0">
                    <c:v>NORTH AMERICA</c:v>
                  </c:pt>
                  <c:pt idx="3">
                    <c:v>EUROPE</c:v>
                  </c:pt>
                  <c:pt idx="4">
                    <c:v>SOUTH AMERICA</c:v>
                  </c:pt>
                  <c:pt idx="5">
                    <c:v>ASIA</c:v>
                  </c:pt>
                  <c:pt idx="6">
                    <c:v>OCEANIA</c:v>
                  </c:pt>
                  <c:pt idx="7">
                    <c:v>CENTRAL AMERICA</c:v>
                  </c:pt>
                  <c:pt idx="8">
                    <c:v>AFRICA</c:v>
                  </c:pt>
                </c:lvl>
              </c:multiLvlStrCache>
            </c:multiLvlStrRef>
          </c:cat>
          <c:val>
            <c:numRef>
              <c:f>'DEST. EXPORT. ACCES. PERU 2010'!$B$3:$B$14</c:f>
              <c:numCache>
                <c:formatCode>_-[$$-409]* #,##0.00_ ;_-[$$-409]* \-#,##0.00\ ;_-[$$-409]* "-"??_ ;_-@_ </c:formatCode>
                <c:ptCount val="9"/>
                <c:pt idx="0">
                  <c:v>257751.81700000001</c:v>
                </c:pt>
                <c:pt idx="1">
                  <c:v>3263006.5500000003</c:v>
                </c:pt>
                <c:pt idx="2">
                  <c:v>4471730.7500000009</c:v>
                </c:pt>
                <c:pt idx="3">
                  <c:v>3588366.3089999985</c:v>
                </c:pt>
                <c:pt idx="4">
                  <c:v>1554764.8530000008</c:v>
                </c:pt>
                <c:pt idx="5">
                  <c:v>697601.23200000031</c:v>
                </c:pt>
                <c:pt idx="6">
                  <c:v>307546.6469999993</c:v>
                </c:pt>
                <c:pt idx="7">
                  <c:v>179346.94099999999</c:v>
                </c:pt>
                <c:pt idx="8">
                  <c:v>9792</c:v>
                </c:pt>
              </c:numCache>
            </c:numRef>
          </c:val>
        </c:ser>
        <c:ser>
          <c:idx val="1"/>
          <c:order val="1"/>
          <c:tx>
            <c:strRef>
              <c:f>'DEST. EXPORT. ACCES. PERU 2010'!$C$1:$C$2</c:f>
              <c:strCache>
                <c:ptCount val="1"/>
                <c:pt idx="0">
                  <c:v>TOTAL CANTIDAD</c:v>
                </c:pt>
              </c:strCache>
            </c:strRef>
          </c:tx>
          <c:cat>
            <c:multiLvlStrRef>
              <c:f>'DEST. EXPORT. ACCES. PERU 2010'!$A$3:$A$14</c:f>
              <c:multiLvlStrCache>
                <c:ptCount val="9"/>
                <c:lvl>
                  <c:pt idx="0">
                    <c:v>CANADA</c:v>
                  </c:pt>
                  <c:pt idx="1">
                    <c:v>MEXICO</c:v>
                  </c:pt>
                  <c:pt idx="2">
                    <c:v>UNITED STATES</c:v>
                  </c:pt>
                </c:lvl>
                <c:lvl>
                  <c:pt idx="0">
                    <c:v>NORTH AMERICA</c:v>
                  </c:pt>
                </c:lvl>
                <c:lvl>
                  <c:pt idx="0">
                    <c:v>NORTH AMERICA</c:v>
                  </c:pt>
                  <c:pt idx="3">
                    <c:v>EUROPE</c:v>
                  </c:pt>
                  <c:pt idx="4">
                    <c:v>SOUTH AMERICA</c:v>
                  </c:pt>
                  <c:pt idx="5">
                    <c:v>ASIA</c:v>
                  </c:pt>
                  <c:pt idx="6">
                    <c:v>OCEANIA</c:v>
                  </c:pt>
                  <c:pt idx="7">
                    <c:v>CENTRAL AMERICA</c:v>
                  </c:pt>
                  <c:pt idx="8">
                    <c:v>AFRICA</c:v>
                  </c:pt>
                </c:lvl>
              </c:multiLvlStrCache>
            </c:multiLvlStrRef>
          </c:cat>
          <c:val>
            <c:numRef>
              <c:f>'DEST. EXPORT. ACCES. PERU 2010'!$C$3:$C$14</c:f>
              <c:numCache>
                <c:formatCode>General</c:formatCode>
                <c:ptCount val="9"/>
                <c:pt idx="0">
                  <c:v>40369</c:v>
                </c:pt>
                <c:pt idx="1">
                  <c:v>1604859</c:v>
                </c:pt>
                <c:pt idx="2">
                  <c:v>760631.5</c:v>
                </c:pt>
                <c:pt idx="3">
                  <c:v>467988.4</c:v>
                </c:pt>
                <c:pt idx="4">
                  <c:v>804229.33700000041</c:v>
                </c:pt>
                <c:pt idx="5">
                  <c:v>84367.150000000023</c:v>
                </c:pt>
                <c:pt idx="6">
                  <c:v>28590</c:v>
                </c:pt>
                <c:pt idx="7">
                  <c:v>173467</c:v>
                </c:pt>
                <c:pt idx="8">
                  <c:v>1466</c:v>
                </c:pt>
              </c:numCache>
            </c:numRef>
          </c:val>
        </c:ser>
        <c:ser>
          <c:idx val="2"/>
          <c:order val="2"/>
          <c:tx>
            <c:strRef>
              <c:f>'DEST. EXPORT. ACCES. PERU 2010'!$D$1:$D$2</c:f>
              <c:strCache>
                <c:ptCount val="1"/>
                <c:pt idx="0">
                  <c:v>PRECIO PROMEDIO.</c:v>
                </c:pt>
              </c:strCache>
            </c:strRef>
          </c:tx>
          <c:cat>
            <c:multiLvlStrRef>
              <c:f>'DEST. EXPORT. ACCES. PERU 2010'!$A$3:$A$14</c:f>
              <c:multiLvlStrCache>
                <c:ptCount val="9"/>
                <c:lvl>
                  <c:pt idx="0">
                    <c:v>CANADA</c:v>
                  </c:pt>
                  <c:pt idx="1">
                    <c:v>MEXICO</c:v>
                  </c:pt>
                  <c:pt idx="2">
                    <c:v>UNITED STATES</c:v>
                  </c:pt>
                </c:lvl>
                <c:lvl>
                  <c:pt idx="0">
                    <c:v>NORTH AMERICA</c:v>
                  </c:pt>
                </c:lvl>
                <c:lvl>
                  <c:pt idx="0">
                    <c:v>NORTH AMERICA</c:v>
                  </c:pt>
                  <c:pt idx="3">
                    <c:v>EUROPE</c:v>
                  </c:pt>
                  <c:pt idx="4">
                    <c:v>SOUTH AMERICA</c:v>
                  </c:pt>
                  <c:pt idx="5">
                    <c:v>ASIA</c:v>
                  </c:pt>
                  <c:pt idx="6">
                    <c:v>OCEANIA</c:v>
                  </c:pt>
                  <c:pt idx="7">
                    <c:v>CENTRAL AMERICA</c:v>
                  </c:pt>
                  <c:pt idx="8">
                    <c:v>AFRICA</c:v>
                  </c:pt>
                </c:lvl>
              </c:multiLvlStrCache>
            </c:multiLvlStrRef>
          </c:cat>
          <c:val>
            <c:numRef>
              <c:f>'DEST. EXPORT. ACCES. PERU 2010'!$D$3:$D$14</c:f>
              <c:numCache>
                <c:formatCode>_-[$$-409]* #,##0.00_ ;_-[$$-409]* \-#,##0.00\ ;_-[$$-409]* "-"??_ ;_-@_ </c:formatCode>
                <c:ptCount val="9"/>
                <c:pt idx="0">
                  <c:v>6.3848947707399013</c:v>
                </c:pt>
                <c:pt idx="1">
                  <c:v>2.0332045058164012</c:v>
                </c:pt>
                <c:pt idx="2">
                  <c:v>5.8789712889881693</c:v>
                </c:pt>
                <c:pt idx="3">
                  <c:v>7.6676394308063882</c:v>
                </c:pt>
                <c:pt idx="4">
                  <c:v>1.9332356847360319</c:v>
                </c:pt>
                <c:pt idx="5">
                  <c:v>8.268635742703168</c:v>
                </c:pt>
                <c:pt idx="6">
                  <c:v>10.757140503672614</c:v>
                </c:pt>
                <c:pt idx="7">
                  <c:v>1.0338965970472742</c:v>
                </c:pt>
                <c:pt idx="8">
                  <c:v>6.6793997271487084</c:v>
                </c:pt>
              </c:numCache>
            </c:numRef>
          </c:val>
        </c:ser>
        <c:firstSliceAng val="0"/>
      </c:pieChart>
    </c:plotArea>
    <c:plotVisOnly val="1"/>
    <c:dispBlanksAs val="zero"/>
  </c:chart>
  <c:externalData r:id="rId1"/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PE"/>
  <c:style val="26"/>
  <c:pivotSource>
    <c:name>[presentacion final.xlsx]DEST. EXPORT. ACCES. INCALPACA !Tabla dinámica1</c:name>
    <c:fmtId val="-1"/>
  </c:pivotSource>
  <c:chart>
    <c:title>
      <c:tx>
        <c:rich>
          <a:bodyPr/>
          <a:lstStyle/>
          <a:p>
            <a:pPr>
              <a:defRPr lang="es-ES"/>
            </a:pPr>
            <a:r>
              <a:rPr lang="en-US"/>
              <a:t>DESTINO EXPORTACIONES </a:t>
            </a:r>
          </a:p>
          <a:p>
            <a:pPr>
              <a:defRPr lang="es-ES"/>
            </a:pPr>
            <a:r>
              <a:rPr lang="en-US"/>
              <a:t>ACCESORIOS INCALPACA 2010</a:t>
            </a:r>
          </a:p>
        </c:rich>
      </c:tx>
      <c:layout>
        <c:manualLayout>
          <c:xMode val="edge"/>
          <c:yMode val="edge"/>
          <c:x val="0.60240672991851696"/>
          <c:y val="8.3120766240499244E-2"/>
        </c:manualLayout>
      </c:layout>
    </c:title>
    <c:pivotFmts>
      <c:pivotFmt>
        <c:idx val="0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PE"/>
            </a:p>
          </c:txPr>
          <c:showCatName val="1"/>
          <c:showPercent val="1"/>
        </c:dLbl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dLbl>
          <c:idx val="0"/>
          <c:tx>
            <c:rich>
              <a:bodyPr/>
              <a:lstStyle/>
              <a:p>
                <a:r>
                  <a:rPr lang="en-US"/>
                  <a:t> NORTH AMERICA UNITED STATES
19%</a:t>
                </a:r>
              </a:p>
            </c:rich>
          </c:tx>
          <c:showCatName val="1"/>
          <c:showPercent val="1"/>
        </c:dLbl>
      </c:pivotFmt>
      <c:pivotFmt>
        <c:idx val="6"/>
        <c:dLbl>
          <c:idx val="0"/>
          <c:tx>
            <c:rich>
              <a:bodyPr/>
              <a:lstStyle/>
              <a:p>
                <a:r>
                  <a:rPr lang="en-US"/>
                  <a:t> NORTH AMERICA CANADA
2%</a:t>
                </a:r>
              </a:p>
            </c:rich>
          </c:tx>
          <c:showCatName val="1"/>
          <c:showPercent val="1"/>
        </c:dLbl>
      </c:pivotFmt>
      <c:pivotFmt>
        <c:idx val="7"/>
        <c:dLbl>
          <c:idx val="0"/>
          <c:tx>
            <c:rich>
              <a:bodyPr/>
              <a:lstStyle/>
              <a:p>
                <a:r>
                  <a:rPr lang="en-US"/>
                  <a:t> NORTH AMERICA MEXICO
0%</a:t>
                </a:r>
              </a:p>
            </c:rich>
          </c:tx>
          <c:showCatName val="1"/>
          <c:showPercent val="1"/>
        </c:dLbl>
      </c:pivotFmt>
    </c:pivotFmts>
    <c:plotArea>
      <c:layout>
        <c:manualLayout>
          <c:layoutTarget val="inner"/>
          <c:xMode val="edge"/>
          <c:yMode val="edge"/>
          <c:x val="9.4419282107595481E-2"/>
          <c:y val="0.28401966238432236"/>
          <c:w val="0.41497194116992236"/>
          <c:h val="0.57849297538240596"/>
        </c:manualLayout>
      </c:layout>
      <c:pieChart>
        <c:varyColors val="1"/>
        <c:ser>
          <c:idx val="0"/>
          <c:order val="0"/>
          <c:tx>
            <c:strRef>
              <c:f>'DEST. EXPORT. ACCES. INCALPACA '!$B$1:$B$2</c:f>
              <c:strCache>
                <c:ptCount val="1"/>
                <c:pt idx="0">
                  <c:v>TOTAL EXPORTACION $</c:v>
                </c:pt>
              </c:strCache>
            </c:strRef>
          </c:tx>
          <c:dPt>
            <c:idx val="1"/>
            <c:explosion val="27"/>
          </c:dPt>
          <c:dPt>
            <c:idx val="2"/>
            <c:explosion val="21"/>
          </c:dPt>
          <c:dLbls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 </a:t>
                    </a:r>
                    <a:r>
                      <a:rPr lang="en-US" dirty="0" smtClean="0"/>
                      <a:t>UNITED </a:t>
                    </a:r>
                    <a:r>
                      <a:rPr lang="en-US" dirty="0"/>
                      <a:t>STATES
19%</a:t>
                    </a:r>
                  </a:p>
                </c:rich>
              </c:tx>
              <c:showCatName val="1"/>
              <c:showPercent val="1"/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 </a:t>
                    </a:r>
                    <a:r>
                      <a:rPr lang="en-US" dirty="0" smtClean="0"/>
                      <a:t>CANADA</a:t>
                    </a:r>
                    <a:r>
                      <a:rPr lang="en-US" dirty="0"/>
                      <a:t>
2%</a:t>
                    </a:r>
                  </a:p>
                </c:rich>
              </c:tx>
              <c:showCatName val="1"/>
              <c:showPercent val="1"/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 NORTH AMERICA MEXICO
0%</a:t>
                    </a:r>
                  </a:p>
                </c:rich>
              </c:tx>
              <c:showCatName val="1"/>
              <c:showPercent val="1"/>
            </c:dLbl>
            <c:txPr>
              <a:bodyPr/>
              <a:lstStyle/>
              <a:p>
                <a:pPr>
                  <a:defRPr lang="es-ES"/>
                </a:pPr>
                <a:endParaRPr lang="es-PE"/>
              </a:p>
            </c:txPr>
            <c:showCatName val="1"/>
            <c:showPercent val="1"/>
          </c:dLbls>
          <c:cat>
            <c:multiLvlStrRef>
              <c:f>'DEST. EXPORT. ACCES. INCALPACA '!$A$3:$A$13</c:f>
              <c:multiLvlStrCache>
                <c:ptCount val="8"/>
                <c:lvl>
                  <c:pt idx="1">
                    <c:v>UNITED STATES</c:v>
                  </c:pt>
                  <c:pt idx="2">
                    <c:v>CANADA</c:v>
                  </c:pt>
                  <c:pt idx="3">
                    <c:v>MEXICO</c:v>
                  </c:pt>
                </c:lvl>
                <c:lvl>
                  <c:pt idx="1">
                    <c:v>NORTH AMERICA</c:v>
                  </c:pt>
                </c:lvl>
                <c:lvl>
                  <c:pt idx="0">
                    <c:v>EUROPE</c:v>
                  </c:pt>
                  <c:pt idx="1">
                    <c:v>NORTH AMERICA</c:v>
                  </c:pt>
                  <c:pt idx="4">
                    <c:v>SOUTH AMERICA</c:v>
                  </c:pt>
                  <c:pt idx="5">
                    <c:v>ASIA</c:v>
                  </c:pt>
                  <c:pt idx="6">
                    <c:v>OCEANIA</c:v>
                  </c:pt>
                  <c:pt idx="7">
                    <c:v>AFRICA</c:v>
                  </c:pt>
                </c:lvl>
              </c:multiLvlStrCache>
            </c:multiLvlStrRef>
          </c:cat>
          <c:val>
            <c:numRef>
              <c:f>'DEST. EXPORT. ACCES. INCALPACA '!$B$3:$B$13</c:f>
              <c:numCache>
                <c:formatCode>_-[$$-409]* #,##0.00_ ;_-[$$-409]* \-#,##0.00\ ;_-[$$-409]* "-"??_ ;_-@_ </c:formatCode>
                <c:ptCount val="8"/>
                <c:pt idx="0">
                  <c:v>415092.9700000002</c:v>
                </c:pt>
                <c:pt idx="1">
                  <c:v>283233.4810000002</c:v>
                </c:pt>
                <c:pt idx="2">
                  <c:v>25211.329999999976</c:v>
                </c:pt>
                <c:pt idx="3">
                  <c:v>5409.02</c:v>
                </c:pt>
                <c:pt idx="4">
                  <c:v>310091.06199999986</c:v>
                </c:pt>
                <c:pt idx="5">
                  <c:v>255699.9519999999</c:v>
                </c:pt>
                <c:pt idx="6">
                  <c:v>169696.2</c:v>
                </c:pt>
                <c:pt idx="7">
                  <c:v>960</c:v>
                </c:pt>
              </c:numCache>
            </c:numRef>
          </c:val>
        </c:ser>
        <c:ser>
          <c:idx val="1"/>
          <c:order val="1"/>
          <c:tx>
            <c:strRef>
              <c:f>'DEST. EXPORT. ACCES. INCALPACA '!$C$1:$C$2</c:f>
              <c:strCache>
                <c:ptCount val="1"/>
                <c:pt idx="0">
                  <c:v>TOTAL CANTIDAD</c:v>
                </c:pt>
              </c:strCache>
            </c:strRef>
          </c:tx>
          <c:cat>
            <c:multiLvlStrRef>
              <c:f>'DEST. EXPORT. ACCES. INCALPACA '!$A$3:$A$13</c:f>
              <c:multiLvlStrCache>
                <c:ptCount val="8"/>
                <c:lvl>
                  <c:pt idx="1">
                    <c:v>UNITED STATES</c:v>
                  </c:pt>
                  <c:pt idx="2">
                    <c:v>CANADA</c:v>
                  </c:pt>
                  <c:pt idx="3">
                    <c:v>MEXICO</c:v>
                  </c:pt>
                </c:lvl>
                <c:lvl>
                  <c:pt idx="1">
                    <c:v>NORTH AMERICA</c:v>
                  </c:pt>
                </c:lvl>
                <c:lvl>
                  <c:pt idx="0">
                    <c:v>EUROPE</c:v>
                  </c:pt>
                  <c:pt idx="1">
                    <c:v>NORTH AMERICA</c:v>
                  </c:pt>
                  <c:pt idx="4">
                    <c:v>SOUTH AMERICA</c:v>
                  </c:pt>
                  <c:pt idx="5">
                    <c:v>ASIA</c:v>
                  </c:pt>
                  <c:pt idx="6">
                    <c:v>OCEANIA</c:v>
                  </c:pt>
                  <c:pt idx="7">
                    <c:v>AFRICA</c:v>
                  </c:pt>
                </c:lvl>
              </c:multiLvlStrCache>
            </c:multiLvlStrRef>
          </c:cat>
          <c:val>
            <c:numRef>
              <c:f>'DEST. EXPORT. ACCES. INCALPACA '!$C$3:$C$13</c:f>
              <c:numCache>
                <c:formatCode>General</c:formatCode>
                <c:ptCount val="8"/>
                <c:pt idx="0">
                  <c:v>35182</c:v>
                </c:pt>
                <c:pt idx="1">
                  <c:v>17471</c:v>
                </c:pt>
                <c:pt idx="2">
                  <c:v>1892</c:v>
                </c:pt>
                <c:pt idx="3">
                  <c:v>189</c:v>
                </c:pt>
                <c:pt idx="4">
                  <c:v>16142</c:v>
                </c:pt>
                <c:pt idx="5">
                  <c:v>19713</c:v>
                </c:pt>
                <c:pt idx="6">
                  <c:v>11066</c:v>
                </c:pt>
                <c:pt idx="7">
                  <c:v>39</c:v>
                </c:pt>
              </c:numCache>
            </c:numRef>
          </c:val>
        </c:ser>
        <c:ser>
          <c:idx val="2"/>
          <c:order val="2"/>
          <c:tx>
            <c:strRef>
              <c:f>'DEST. EXPORT. ACCES. INCALPACA '!$D$1:$D$2</c:f>
              <c:strCache>
                <c:ptCount val="1"/>
                <c:pt idx="0">
                  <c:v>PRECIO PROMEDIO.</c:v>
                </c:pt>
              </c:strCache>
            </c:strRef>
          </c:tx>
          <c:cat>
            <c:multiLvlStrRef>
              <c:f>'DEST. EXPORT. ACCES. INCALPACA '!$A$3:$A$13</c:f>
              <c:multiLvlStrCache>
                <c:ptCount val="8"/>
                <c:lvl>
                  <c:pt idx="1">
                    <c:v>UNITED STATES</c:v>
                  </c:pt>
                  <c:pt idx="2">
                    <c:v>CANADA</c:v>
                  </c:pt>
                  <c:pt idx="3">
                    <c:v>MEXICO</c:v>
                  </c:pt>
                </c:lvl>
                <c:lvl>
                  <c:pt idx="1">
                    <c:v>NORTH AMERICA</c:v>
                  </c:pt>
                </c:lvl>
                <c:lvl>
                  <c:pt idx="0">
                    <c:v>EUROPE</c:v>
                  </c:pt>
                  <c:pt idx="1">
                    <c:v>NORTH AMERICA</c:v>
                  </c:pt>
                  <c:pt idx="4">
                    <c:v>SOUTH AMERICA</c:v>
                  </c:pt>
                  <c:pt idx="5">
                    <c:v>ASIA</c:v>
                  </c:pt>
                  <c:pt idx="6">
                    <c:v>OCEANIA</c:v>
                  </c:pt>
                  <c:pt idx="7">
                    <c:v>AFRICA</c:v>
                  </c:pt>
                </c:lvl>
              </c:multiLvlStrCache>
            </c:multiLvlStrRef>
          </c:cat>
          <c:val>
            <c:numRef>
              <c:f>'DEST. EXPORT. ACCES. INCALPACA '!$D$3:$D$13</c:f>
              <c:numCache>
                <c:formatCode>_-[$$-409]* #,##0.00_ ;_-[$$-409]* \-#,##0.00\ ;_-[$$-409]* "-"??_ ;_-@_ </c:formatCode>
                <c:ptCount val="8"/>
                <c:pt idx="0">
                  <c:v>11.798447217327057</c:v>
                </c:pt>
                <c:pt idx="1">
                  <c:v>16.211635338560995</c:v>
                </c:pt>
                <c:pt idx="2">
                  <c:v>13.325227272727288</c:v>
                </c:pt>
                <c:pt idx="3">
                  <c:v>28.619153439153465</c:v>
                </c:pt>
                <c:pt idx="4">
                  <c:v>19.210200842522589</c:v>
                </c:pt>
                <c:pt idx="5">
                  <c:v>12.971133363770099</c:v>
                </c:pt>
                <c:pt idx="6">
                  <c:v>15.334917766130481</c:v>
                </c:pt>
                <c:pt idx="7">
                  <c:v>24.615384615384631</c:v>
                </c:pt>
              </c:numCache>
            </c:numRef>
          </c:val>
        </c:ser>
        <c:firstSliceAng val="0"/>
      </c:pieChart>
    </c:plotArea>
    <c:plotVisOnly val="1"/>
    <c:dispBlanksAs val="zero"/>
  </c:chart>
  <c:externalData r:id="rId1"/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PE"/>
  <c:style val="26"/>
  <c:pivotSource>
    <c:name>[presentacion final.xlsx]DEST. EXPORT. L.CASA PERU 2010!Tabla dinámica5</c:name>
    <c:fmtId val="-1"/>
  </c:pivotSource>
  <c:chart>
    <c:title>
      <c:tx>
        <c:rich>
          <a:bodyPr/>
          <a:lstStyle/>
          <a:p>
            <a:pPr>
              <a:defRPr lang="es-ES"/>
            </a:pPr>
            <a:r>
              <a:rPr lang="en-US" dirty="0"/>
              <a:t>DESTINO EXPORTACIONES </a:t>
            </a:r>
          </a:p>
          <a:p>
            <a:pPr>
              <a:defRPr lang="es-ES"/>
            </a:pPr>
            <a:r>
              <a:rPr lang="en-US" dirty="0"/>
              <a:t>LINEA CASA PERU </a:t>
            </a:r>
            <a:r>
              <a:rPr lang="en-US" dirty="0" smtClean="0"/>
              <a:t>2010</a:t>
            </a:r>
            <a:endParaRPr lang="en-US" dirty="0" smtClean="0">
              <a:effectLst/>
            </a:endParaRPr>
          </a:p>
          <a:p>
            <a:pPr>
              <a:defRPr lang="es-ES"/>
            </a:pPr>
            <a:r>
              <a:rPr lang="en-US" sz="1800" b="1" i="0" baseline="0" dirty="0" smtClean="0">
                <a:effectLst/>
              </a:rPr>
              <a:t>(Part. </a:t>
            </a:r>
            <a:r>
              <a:rPr lang="en-US" sz="1800" b="1" i="0" baseline="0" dirty="0" err="1" smtClean="0">
                <a:effectLst/>
              </a:rPr>
              <a:t>Arancelarias</a:t>
            </a:r>
            <a:r>
              <a:rPr lang="en-US" sz="1800" b="1" i="0" baseline="0" dirty="0" smtClean="0">
                <a:effectLst/>
              </a:rPr>
              <a:t> </a:t>
            </a:r>
            <a:r>
              <a:rPr lang="en-US" sz="1800" b="1" i="0" baseline="0" dirty="0" err="1" smtClean="0">
                <a:effectLst/>
              </a:rPr>
              <a:t>Incalpaca</a:t>
            </a:r>
            <a:r>
              <a:rPr lang="en-US" sz="1800" b="1" i="0" baseline="0" dirty="0" smtClean="0">
                <a:effectLst/>
              </a:rPr>
              <a:t> TPX)</a:t>
            </a:r>
            <a:endParaRPr lang="en-US" dirty="0" smtClean="0">
              <a:effectLst/>
            </a:endParaRPr>
          </a:p>
          <a:p>
            <a:pPr>
              <a:defRPr lang="es-ES"/>
            </a:pPr>
            <a:endParaRPr lang="en-US" dirty="0"/>
          </a:p>
        </c:rich>
      </c:tx>
      <c:layout>
        <c:manualLayout>
          <c:xMode val="edge"/>
          <c:yMode val="edge"/>
          <c:x val="0.62126629386664955"/>
          <c:y val="4.8379607365025223E-2"/>
        </c:manualLayout>
      </c:layout>
    </c:title>
    <c:pivotFmts>
      <c:pivotFmt>
        <c:idx val="0"/>
        <c:marker>
          <c:symbol val="none"/>
        </c:marker>
        <c:dLbl>
          <c:idx val="0"/>
          <c:showCatName val="1"/>
          <c:showPercent val="1"/>
        </c:dLbl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dLbl>
          <c:idx val="0"/>
          <c:tx>
            <c:rich>
              <a:bodyPr/>
              <a:lstStyle/>
              <a:p>
                <a:r>
                  <a:rPr lang="en-US"/>
                  <a:t> NORTH AMERICA CANADA
2%</a:t>
                </a:r>
              </a:p>
            </c:rich>
          </c:tx>
          <c:showCatName val="1"/>
          <c:showPercent val="1"/>
        </c:dLbl>
      </c:pivotFmt>
      <c:pivotFmt>
        <c:idx val="6"/>
        <c:dLbl>
          <c:idx val="0"/>
          <c:tx>
            <c:rich>
              <a:bodyPr/>
              <a:lstStyle/>
              <a:p>
                <a:endParaRPr lang="en-US"/>
              </a:p>
              <a:p>
                <a:r>
                  <a:rPr lang="en-US"/>
                  <a:t> NORTH AMERICA MEXICO
0%</a:t>
                </a:r>
              </a:p>
            </c:rich>
          </c:tx>
          <c:showCatName val="1"/>
          <c:showPercent val="1"/>
        </c:dLbl>
      </c:pivotFmt>
      <c:pivotFmt>
        <c:idx val="7"/>
        <c:dLbl>
          <c:idx val="0"/>
          <c:tx>
            <c:rich>
              <a:bodyPr/>
              <a:lstStyle/>
              <a:p>
                <a:r>
                  <a:rPr lang="en-US"/>
                  <a:t> NORTH AMERICA UNITED STATES
45%</a:t>
                </a:r>
              </a:p>
            </c:rich>
          </c:tx>
          <c:showCatName val="1"/>
          <c:showPercent val="1"/>
        </c:dLbl>
      </c:pivotFmt>
    </c:pivotFmts>
    <c:plotArea>
      <c:layout/>
      <c:pieChart>
        <c:varyColors val="1"/>
        <c:ser>
          <c:idx val="0"/>
          <c:order val="0"/>
          <c:tx>
            <c:strRef>
              <c:f>'DEST. EXPORT. L.CASA PERU 2010'!$B$1:$B$2</c:f>
              <c:strCache>
                <c:ptCount val="1"/>
                <c:pt idx="0">
                  <c:v>TOTAL EXPORTACION $</c:v>
                </c:pt>
              </c:strCache>
            </c:strRef>
          </c:tx>
          <c:dPt>
            <c:idx val="0"/>
            <c:explosion val="27"/>
          </c:dPt>
          <c:dPt>
            <c:idx val="1"/>
            <c:explosion val="18"/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 </a:t>
                    </a:r>
                    <a:r>
                      <a:rPr lang="en-US" dirty="0" smtClean="0"/>
                      <a:t>UNITED </a:t>
                    </a:r>
                    <a:r>
                      <a:rPr lang="en-US" dirty="0"/>
                      <a:t>STATES
45%</a:t>
                    </a:r>
                  </a:p>
                </c:rich>
              </c:tx>
              <c:showCatName val="1"/>
              <c:showPercent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 </a:t>
                    </a:r>
                    <a:r>
                      <a:rPr lang="en-US" dirty="0" smtClean="0"/>
                      <a:t>CANADA</a:t>
                    </a:r>
                    <a:r>
                      <a:rPr lang="en-US" dirty="0"/>
                      <a:t>
2%</a:t>
                    </a:r>
                  </a:p>
                </c:rich>
              </c:tx>
              <c:showCatName val="1"/>
              <c:showPercent val="1"/>
            </c:dLbl>
            <c:dLbl>
              <c:idx val="2"/>
              <c:tx>
                <c:rich>
                  <a:bodyPr/>
                  <a:lstStyle/>
                  <a:p>
                    <a:endParaRPr lang="en-US"/>
                  </a:p>
                  <a:p>
                    <a:r>
                      <a:rPr lang="en-US"/>
                      <a:t> NORTH AMERICA MEXICO
0%</a:t>
                    </a:r>
                  </a:p>
                </c:rich>
              </c:tx>
              <c:showCatName val="1"/>
              <c:showPercent val="1"/>
            </c:dLbl>
            <c:txPr>
              <a:bodyPr/>
              <a:lstStyle/>
              <a:p>
                <a:pPr>
                  <a:defRPr lang="es-ES"/>
                </a:pPr>
                <a:endParaRPr lang="es-PE"/>
              </a:p>
            </c:txPr>
            <c:showCatName val="1"/>
            <c:showPercent val="1"/>
          </c:dLbls>
          <c:cat>
            <c:multiLvlStrRef>
              <c:f>'DEST. EXPORT. L.CASA PERU 2010'!$A$3:$A$14</c:f>
              <c:multiLvlStrCache>
                <c:ptCount val="9"/>
                <c:lvl>
                  <c:pt idx="0">
                    <c:v>UNITED STATES</c:v>
                  </c:pt>
                  <c:pt idx="1">
                    <c:v>CANADA</c:v>
                  </c:pt>
                  <c:pt idx="2">
                    <c:v>MEXICO</c:v>
                  </c:pt>
                </c:lvl>
                <c:lvl>
                  <c:pt idx="0">
                    <c:v>NORTH AMERICA</c:v>
                  </c:pt>
                </c:lvl>
                <c:lvl>
                  <c:pt idx="0">
                    <c:v>NORTH AMERICA</c:v>
                  </c:pt>
                  <c:pt idx="3">
                    <c:v>EUROPE</c:v>
                  </c:pt>
                  <c:pt idx="4">
                    <c:v>SOUTH AMERICA</c:v>
                  </c:pt>
                  <c:pt idx="5">
                    <c:v>ASIA</c:v>
                  </c:pt>
                  <c:pt idx="6">
                    <c:v>OCEANIA</c:v>
                  </c:pt>
                  <c:pt idx="7">
                    <c:v>CENTRAL AMERICA</c:v>
                  </c:pt>
                  <c:pt idx="8">
                    <c:v>AGUAS INTERNACIONALES</c:v>
                  </c:pt>
                </c:lvl>
              </c:multiLvlStrCache>
            </c:multiLvlStrRef>
          </c:cat>
          <c:val>
            <c:numRef>
              <c:f>'DEST. EXPORT. L.CASA PERU 2010'!$B$3:$B$14</c:f>
              <c:numCache>
                <c:formatCode>_-[$$-409]* #,##0.00_ ;_-[$$-409]* \-#,##0.00\ ;_-[$$-409]* "-"??_ ;_-@_ </c:formatCode>
                <c:ptCount val="9"/>
                <c:pt idx="0">
                  <c:v>2522049.8389999974</c:v>
                </c:pt>
                <c:pt idx="1">
                  <c:v>107441.644</c:v>
                </c:pt>
                <c:pt idx="2">
                  <c:v>20558.169999999962</c:v>
                </c:pt>
                <c:pt idx="3">
                  <c:v>2445235.2960000001</c:v>
                </c:pt>
                <c:pt idx="4">
                  <c:v>399006.12299999979</c:v>
                </c:pt>
                <c:pt idx="5">
                  <c:v>80440.048999999999</c:v>
                </c:pt>
                <c:pt idx="6">
                  <c:v>34742.541000000005</c:v>
                </c:pt>
                <c:pt idx="7">
                  <c:v>8541.3730000000014</c:v>
                </c:pt>
                <c:pt idx="8">
                  <c:v>5452.6100000000024</c:v>
                </c:pt>
              </c:numCache>
            </c:numRef>
          </c:val>
        </c:ser>
        <c:ser>
          <c:idx val="1"/>
          <c:order val="1"/>
          <c:tx>
            <c:strRef>
              <c:f>'DEST. EXPORT. L.CASA PERU 2010'!$C$1:$C$2</c:f>
              <c:strCache>
                <c:ptCount val="1"/>
                <c:pt idx="0">
                  <c:v>TOTAL CANTIDAD</c:v>
                </c:pt>
              </c:strCache>
            </c:strRef>
          </c:tx>
          <c:cat>
            <c:multiLvlStrRef>
              <c:f>'DEST. EXPORT. L.CASA PERU 2010'!$A$3:$A$14</c:f>
              <c:multiLvlStrCache>
                <c:ptCount val="9"/>
                <c:lvl>
                  <c:pt idx="0">
                    <c:v>UNITED STATES</c:v>
                  </c:pt>
                  <c:pt idx="1">
                    <c:v>CANADA</c:v>
                  </c:pt>
                  <c:pt idx="2">
                    <c:v>MEXICO</c:v>
                  </c:pt>
                </c:lvl>
                <c:lvl>
                  <c:pt idx="0">
                    <c:v>NORTH AMERICA</c:v>
                  </c:pt>
                </c:lvl>
                <c:lvl>
                  <c:pt idx="0">
                    <c:v>NORTH AMERICA</c:v>
                  </c:pt>
                  <c:pt idx="3">
                    <c:v>EUROPE</c:v>
                  </c:pt>
                  <c:pt idx="4">
                    <c:v>SOUTH AMERICA</c:v>
                  </c:pt>
                  <c:pt idx="5">
                    <c:v>ASIA</c:v>
                  </c:pt>
                  <c:pt idx="6">
                    <c:v>OCEANIA</c:v>
                  </c:pt>
                  <c:pt idx="7">
                    <c:v>CENTRAL AMERICA</c:v>
                  </c:pt>
                  <c:pt idx="8">
                    <c:v>AGUAS INTERNACIONALES</c:v>
                  </c:pt>
                </c:lvl>
              </c:multiLvlStrCache>
            </c:multiLvlStrRef>
          </c:cat>
          <c:val>
            <c:numRef>
              <c:f>'DEST. EXPORT. L.CASA PERU 2010'!$C$3:$C$14</c:f>
              <c:numCache>
                <c:formatCode>_ * #,##0_ ;_ * \-#,##0_ ;_ * "-"??_ ;_ @_ </c:formatCode>
                <c:ptCount val="9"/>
                <c:pt idx="0">
                  <c:v>154964</c:v>
                </c:pt>
                <c:pt idx="1">
                  <c:v>3542</c:v>
                </c:pt>
                <c:pt idx="2">
                  <c:v>2570</c:v>
                </c:pt>
                <c:pt idx="3">
                  <c:v>130662.8</c:v>
                </c:pt>
                <c:pt idx="4">
                  <c:v>46376</c:v>
                </c:pt>
                <c:pt idx="5">
                  <c:v>3652</c:v>
                </c:pt>
                <c:pt idx="6">
                  <c:v>1301</c:v>
                </c:pt>
                <c:pt idx="7">
                  <c:v>978</c:v>
                </c:pt>
                <c:pt idx="8">
                  <c:v>1449</c:v>
                </c:pt>
              </c:numCache>
            </c:numRef>
          </c:val>
        </c:ser>
        <c:ser>
          <c:idx val="2"/>
          <c:order val="2"/>
          <c:tx>
            <c:strRef>
              <c:f>'DEST. EXPORT. L.CASA PERU 2010'!$D$1:$D$2</c:f>
              <c:strCache>
                <c:ptCount val="1"/>
                <c:pt idx="0">
                  <c:v>PRECIO PROMEDIO.</c:v>
                </c:pt>
              </c:strCache>
            </c:strRef>
          </c:tx>
          <c:cat>
            <c:multiLvlStrRef>
              <c:f>'DEST. EXPORT. L.CASA PERU 2010'!$A$3:$A$14</c:f>
              <c:multiLvlStrCache>
                <c:ptCount val="9"/>
                <c:lvl>
                  <c:pt idx="0">
                    <c:v>UNITED STATES</c:v>
                  </c:pt>
                  <c:pt idx="1">
                    <c:v>CANADA</c:v>
                  </c:pt>
                  <c:pt idx="2">
                    <c:v>MEXICO</c:v>
                  </c:pt>
                </c:lvl>
                <c:lvl>
                  <c:pt idx="0">
                    <c:v>NORTH AMERICA</c:v>
                  </c:pt>
                </c:lvl>
                <c:lvl>
                  <c:pt idx="0">
                    <c:v>NORTH AMERICA</c:v>
                  </c:pt>
                  <c:pt idx="3">
                    <c:v>EUROPE</c:v>
                  </c:pt>
                  <c:pt idx="4">
                    <c:v>SOUTH AMERICA</c:v>
                  </c:pt>
                  <c:pt idx="5">
                    <c:v>ASIA</c:v>
                  </c:pt>
                  <c:pt idx="6">
                    <c:v>OCEANIA</c:v>
                  </c:pt>
                  <c:pt idx="7">
                    <c:v>CENTRAL AMERICA</c:v>
                  </c:pt>
                  <c:pt idx="8">
                    <c:v>AGUAS INTERNACIONALES</c:v>
                  </c:pt>
                </c:lvl>
              </c:multiLvlStrCache>
            </c:multiLvlStrRef>
          </c:cat>
          <c:val>
            <c:numRef>
              <c:f>'DEST. EXPORT. L.CASA PERU 2010'!$D$3:$D$14</c:f>
              <c:numCache>
                <c:formatCode>_-[$$-409]* #,##0.00_ ;_-[$$-409]* \-#,##0.00\ ;_-[$$-409]* "-"??_ ;_-@_ </c:formatCode>
                <c:ptCount val="9"/>
                <c:pt idx="0">
                  <c:v>16.275069299966407</c:v>
                </c:pt>
                <c:pt idx="1">
                  <c:v>30.333609260304886</c:v>
                </c:pt>
                <c:pt idx="2">
                  <c:v>7.9992879377431914</c:v>
                </c:pt>
                <c:pt idx="3">
                  <c:v>18.714089212844051</c:v>
                </c:pt>
                <c:pt idx="4">
                  <c:v>8.6037200922891124</c:v>
                </c:pt>
                <c:pt idx="5">
                  <c:v>22.026300383351586</c:v>
                </c:pt>
                <c:pt idx="6">
                  <c:v>26.704489623366626</c:v>
                </c:pt>
                <c:pt idx="7">
                  <c:v>8.733510224948871</c:v>
                </c:pt>
                <c:pt idx="8">
                  <c:v>3.7630158730158731</c:v>
                </c:pt>
              </c:numCache>
            </c:numRef>
          </c:val>
        </c:ser>
        <c:firstSliceAng val="0"/>
      </c:pieChart>
    </c:plotArea>
    <c:plotVisOnly val="1"/>
    <c:dispBlanksAs val="zero"/>
  </c:chart>
  <c:externalData r:id="rId1"/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PE"/>
  <c:pivotSource>
    <c:name>[presentacion final.xlsx]DEST. EXPORT. L.CASA INCALPACA!Tabla dinámica6</c:name>
    <c:fmtId val="-1"/>
  </c:pivotSource>
  <c:chart>
    <c:title>
      <c:tx>
        <c:rich>
          <a:bodyPr/>
          <a:lstStyle/>
          <a:p>
            <a:pPr>
              <a:defRPr lang="es-ES"/>
            </a:pPr>
            <a:r>
              <a:rPr lang="en-US"/>
              <a:t>DESTINO EXPORTACIONES </a:t>
            </a:r>
          </a:p>
          <a:p>
            <a:pPr>
              <a:defRPr lang="es-ES"/>
            </a:pPr>
            <a:r>
              <a:rPr lang="en-US"/>
              <a:t>LINEA CASA INCALPACA 2010</a:t>
            </a:r>
          </a:p>
        </c:rich>
      </c:tx>
      <c:layout>
        <c:manualLayout>
          <c:xMode val="edge"/>
          <c:yMode val="edge"/>
          <c:x val="0.62264901879998402"/>
          <c:y val="2.5536918944200012E-2"/>
        </c:manualLayout>
      </c:layout>
    </c:title>
    <c:pivotFmts>
      <c:pivotFmt>
        <c:idx val="0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s-PE"/>
            </a:p>
          </c:txPr>
          <c:showCatName val="1"/>
          <c:showPercent val="1"/>
        </c:dLbl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dLbl>
          <c:idx val="0"/>
          <c:tx>
            <c:rich>
              <a:bodyPr/>
              <a:lstStyle/>
              <a:p>
                <a:r>
                  <a:rPr lang="en-US"/>
                  <a:t> NORTH AMERICA UNITED STATES
26%</a:t>
                </a:r>
              </a:p>
            </c:rich>
          </c:tx>
          <c:showCatName val="1"/>
          <c:showPercent val="1"/>
        </c:dLbl>
      </c:pivotFmt>
      <c:pivotFmt>
        <c:idx val="6"/>
        <c:dLbl>
          <c:idx val="0"/>
          <c:tx>
            <c:rich>
              <a:bodyPr/>
              <a:lstStyle/>
              <a:p>
                <a:r>
                  <a:rPr lang="en-US"/>
                  <a:t> NORTH AMERICA MEXICO
0%</a:t>
                </a:r>
              </a:p>
            </c:rich>
          </c:tx>
          <c:showCatName val="1"/>
          <c:showPercent val="1"/>
        </c:dLbl>
      </c:pivotFmt>
      <c:pivotFmt>
        <c:idx val="7"/>
        <c:dLbl>
          <c:idx val="0"/>
          <c:tx>
            <c:rich>
              <a:bodyPr/>
              <a:lstStyle/>
              <a:p>
                <a:r>
                  <a:rPr lang="en-US"/>
                  <a:t> NORTH AMERICA CANADA
2%</a:t>
                </a:r>
              </a:p>
            </c:rich>
          </c:tx>
          <c:showCatName val="1"/>
          <c:showPercent val="1"/>
        </c:dLbl>
      </c:pivotFmt>
    </c:pivotFmts>
    <c:plotArea>
      <c:layout/>
      <c:pieChart>
        <c:varyColors val="1"/>
        <c:ser>
          <c:idx val="0"/>
          <c:order val="0"/>
          <c:tx>
            <c:strRef>
              <c:f>'DEST. EXPORT. L.CASA INCALPACA'!$B$1:$B$2</c:f>
              <c:strCache>
                <c:ptCount val="1"/>
                <c:pt idx="0">
                  <c:v>TOTAL EXPORTACION $</c:v>
                </c:pt>
              </c:strCache>
            </c:strRef>
          </c:tx>
          <c:dPt>
            <c:idx val="1"/>
            <c:explosion val="13"/>
          </c:dPt>
          <c:dPt>
            <c:idx val="3"/>
            <c:explosion val="7"/>
          </c:dPt>
          <c:dLbls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 </a:t>
                    </a:r>
                    <a:r>
                      <a:rPr lang="en-US" dirty="0" smtClean="0"/>
                      <a:t>CANADA</a:t>
                    </a:r>
                    <a:r>
                      <a:rPr lang="en-US" dirty="0"/>
                      <a:t>
2%</a:t>
                    </a:r>
                  </a:p>
                </c:rich>
              </c:tx>
              <c:showCatName val="1"/>
              <c:showPercent val="1"/>
            </c:dLbl>
            <c:dLbl>
              <c:idx val="2"/>
              <c:delete val="1"/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 smtClean="0"/>
                      <a:t>UNITED </a:t>
                    </a:r>
                    <a:r>
                      <a:rPr lang="en-US" dirty="0"/>
                      <a:t>STATES
26%</a:t>
                    </a:r>
                  </a:p>
                </c:rich>
              </c:tx>
              <c:showCatName val="1"/>
              <c:showPercent val="1"/>
            </c:dLbl>
            <c:txPr>
              <a:bodyPr/>
              <a:lstStyle/>
              <a:p>
                <a:pPr>
                  <a:defRPr lang="es-ES"/>
                </a:pPr>
                <a:endParaRPr lang="es-PE"/>
              </a:p>
            </c:txPr>
            <c:showCatName val="1"/>
            <c:showPercent val="1"/>
          </c:dLbls>
          <c:cat>
            <c:multiLvlStrRef>
              <c:f>'DEST. EXPORT. L.CASA INCALPACA'!$A$3:$A$12</c:f>
              <c:multiLvlStrCache>
                <c:ptCount val="7"/>
                <c:lvl>
                  <c:pt idx="1">
                    <c:v>CANADA</c:v>
                  </c:pt>
                  <c:pt idx="2">
                    <c:v>MEXICO</c:v>
                  </c:pt>
                  <c:pt idx="3">
                    <c:v>UNITED STATES</c:v>
                  </c:pt>
                </c:lvl>
                <c:lvl>
                  <c:pt idx="1">
                    <c:v>NORTH AMERICA</c:v>
                  </c:pt>
                </c:lvl>
                <c:lvl>
                  <c:pt idx="0">
                    <c:v>EUROPE</c:v>
                  </c:pt>
                  <c:pt idx="1">
                    <c:v>NORTH AMERICA</c:v>
                  </c:pt>
                  <c:pt idx="4">
                    <c:v>SOUTH AMERICA</c:v>
                  </c:pt>
                  <c:pt idx="5">
                    <c:v>ASIA</c:v>
                  </c:pt>
                  <c:pt idx="6">
                    <c:v>OCEANIA</c:v>
                  </c:pt>
                </c:lvl>
              </c:multiLvlStrCache>
            </c:multiLvlStrRef>
          </c:cat>
          <c:val>
            <c:numRef>
              <c:f>'DEST. EXPORT. L.CASA INCALPACA'!$B$3:$B$12</c:f>
              <c:numCache>
                <c:formatCode>_-[$$-409]* #,##0.00_ ;_-[$$-409]* \-#,##0.00\ ;_-[$$-409]* "-"??_ ;_-@_ </c:formatCode>
                <c:ptCount val="7"/>
                <c:pt idx="0">
                  <c:v>1637698.5010000002</c:v>
                </c:pt>
                <c:pt idx="1">
                  <c:v>36600.414000000012</c:v>
                </c:pt>
                <c:pt idx="2">
                  <c:v>45.5</c:v>
                </c:pt>
                <c:pt idx="3">
                  <c:v>633589.201</c:v>
                </c:pt>
                <c:pt idx="4">
                  <c:v>60721.48</c:v>
                </c:pt>
                <c:pt idx="5">
                  <c:v>14394.46</c:v>
                </c:pt>
                <c:pt idx="6">
                  <c:v>7543.5</c:v>
                </c:pt>
              </c:numCache>
            </c:numRef>
          </c:val>
        </c:ser>
        <c:ser>
          <c:idx val="1"/>
          <c:order val="1"/>
          <c:tx>
            <c:strRef>
              <c:f>'DEST. EXPORT. L.CASA INCALPACA'!$C$1:$C$2</c:f>
              <c:strCache>
                <c:ptCount val="1"/>
                <c:pt idx="0">
                  <c:v>TOTAL CANTIDAD</c:v>
                </c:pt>
              </c:strCache>
            </c:strRef>
          </c:tx>
          <c:cat>
            <c:multiLvlStrRef>
              <c:f>'DEST. EXPORT. L.CASA INCALPACA'!$A$3:$A$12</c:f>
              <c:multiLvlStrCache>
                <c:ptCount val="7"/>
                <c:lvl>
                  <c:pt idx="1">
                    <c:v>CANADA</c:v>
                  </c:pt>
                  <c:pt idx="2">
                    <c:v>MEXICO</c:v>
                  </c:pt>
                  <c:pt idx="3">
                    <c:v>UNITED STATES</c:v>
                  </c:pt>
                </c:lvl>
                <c:lvl>
                  <c:pt idx="1">
                    <c:v>NORTH AMERICA</c:v>
                  </c:pt>
                </c:lvl>
                <c:lvl>
                  <c:pt idx="0">
                    <c:v>EUROPE</c:v>
                  </c:pt>
                  <c:pt idx="1">
                    <c:v>NORTH AMERICA</c:v>
                  </c:pt>
                  <c:pt idx="4">
                    <c:v>SOUTH AMERICA</c:v>
                  </c:pt>
                  <c:pt idx="5">
                    <c:v>ASIA</c:v>
                  </c:pt>
                  <c:pt idx="6">
                    <c:v>OCEANIA</c:v>
                  </c:pt>
                </c:lvl>
              </c:multiLvlStrCache>
            </c:multiLvlStrRef>
          </c:cat>
          <c:val>
            <c:numRef>
              <c:f>'DEST. EXPORT. L.CASA INCALPACA'!$C$3:$C$12</c:f>
              <c:numCache>
                <c:formatCode>General</c:formatCode>
                <c:ptCount val="7"/>
                <c:pt idx="0">
                  <c:v>97791</c:v>
                </c:pt>
                <c:pt idx="1">
                  <c:v>2021</c:v>
                </c:pt>
                <c:pt idx="2">
                  <c:v>1</c:v>
                </c:pt>
                <c:pt idx="3">
                  <c:v>33392</c:v>
                </c:pt>
                <c:pt idx="4">
                  <c:v>2498</c:v>
                </c:pt>
                <c:pt idx="5">
                  <c:v>560</c:v>
                </c:pt>
                <c:pt idx="6">
                  <c:v>211</c:v>
                </c:pt>
              </c:numCache>
            </c:numRef>
          </c:val>
        </c:ser>
        <c:ser>
          <c:idx val="2"/>
          <c:order val="2"/>
          <c:tx>
            <c:strRef>
              <c:f>'DEST. EXPORT. L.CASA INCALPACA'!$D$1:$D$2</c:f>
              <c:strCache>
                <c:ptCount val="1"/>
                <c:pt idx="0">
                  <c:v>PRECIO PROMEDIO.</c:v>
                </c:pt>
              </c:strCache>
            </c:strRef>
          </c:tx>
          <c:cat>
            <c:multiLvlStrRef>
              <c:f>'DEST. EXPORT. L.CASA INCALPACA'!$A$3:$A$12</c:f>
              <c:multiLvlStrCache>
                <c:ptCount val="7"/>
                <c:lvl>
                  <c:pt idx="1">
                    <c:v>CANADA</c:v>
                  </c:pt>
                  <c:pt idx="2">
                    <c:v>MEXICO</c:v>
                  </c:pt>
                  <c:pt idx="3">
                    <c:v>UNITED STATES</c:v>
                  </c:pt>
                </c:lvl>
                <c:lvl>
                  <c:pt idx="1">
                    <c:v>NORTH AMERICA</c:v>
                  </c:pt>
                </c:lvl>
                <c:lvl>
                  <c:pt idx="0">
                    <c:v>EUROPE</c:v>
                  </c:pt>
                  <c:pt idx="1">
                    <c:v>NORTH AMERICA</c:v>
                  </c:pt>
                  <c:pt idx="4">
                    <c:v>SOUTH AMERICA</c:v>
                  </c:pt>
                  <c:pt idx="5">
                    <c:v>ASIA</c:v>
                  </c:pt>
                  <c:pt idx="6">
                    <c:v>OCEANIA</c:v>
                  </c:pt>
                </c:lvl>
              </c:multiLvlStrCache>
            </c:multiLvlStrRef>
          </c:cat>
          <c:val>
            <c:numRef>
              <c:f>'DEST. EXPORT. L.CASA INCALPACA'!$D$3:$D$12</c:f>
              <c:numCache>
                <c:formatCode>_-[$$-409]* #,##0.00_ ;_-[$$-409]* \-#,##0.00\ ;_-[$$-409]* "-"??_ ;_-@_ </c:formatCode>
                <c:ptCount val="7"/>
                <c:pt idx="0">
                  <c:v>16.746924573836026</c:v>
                </c:pt>
                <c:pt idx="1">
                  <c:v>18.110051459673478</c:v>
                </c:pt>
                <c:pt idx="2">
                  <c:v>45.5</c:v>
                </c:pt>
                <c:pt idx="3">
                  <c:v>18.974281294920907</c:v>
                </c:pt>
                <c:pt idx="4">
                  <c:v>24.308038430744588</c:v>
                </c:pt>
                <c:pt idx="5">
                  <c:v>25.704392857142835</c:v>
                </c:pt>
                <c:pt idx="6">
                  <c:v>35.751184834123222</c:v>
                </c:pt>
              </c:numCache>
            </c:numRef>
          </c:val>
        </c:ser>
        <c:firstSliceAng val="0"/>
      </c:pieChart>
    </c:plotArea>
    <c:plotVisOnly val="1"/>
    <c:dispBlanksAs val="zero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PE"/>
  <c:chart>
    <c:autoTitleDeleted val="1"/>
    <c:plotArea>
      <c:layout>
        <c:manualLayout>
          <c:layoutTarget val="inner"/>
          <c:xMode val="edge"/>
          <c:yMode val="edge"/>
          <c:x val="8.4538981279233066E-2"/>
          <c:y val="3.2307794064524012E-2"/>
          <c:w val="0.89453822598035426"/>
          <c:h val="0.78520404788676457"/>
        </c:manualLayout>
      </c:layout>
      <c:lineChart>
        <c:grouping val="standard"/>
        <c:ser>
          <c:idx val="0"/>
          <c:order val="0"/>
          <c:tx>
            <c:strRef>
              <c:f>Hoja3!$A$2</c:f>
              <c:strCache>
                <c:ptCount val="1"/>
                <c:pt idx="0">
                  <c:v>UNITED STATES</c:v>
                </c:pt>
              </c:strCache>
            </c:strRef>
          </c:tx>
          <c:marker>
            <c:symbol val="none"/>
          </c:marker>
          <c:dPt>
            <c:idx val="6"/>
            <c:spPr/>
          </c:dPt>
          <c:dPt>
            <c:idx val="7"/>
            <c:marker>
              <c:symbol val="circle"/>
              <c:size val="7"/>
            </c:marker>
          </c:dPt>
          <c:cat>
            <c:numRef>
              <c:f>Hoja3!$B$1:$K$1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</c:numCache>
            </c:numRef>
          </c:cat>
          <c:val>
            <c:numRef>
              <c:f>Hoja3!$B$2:$K$2</c:f>
              <c:numCache>
                <c:formatCode>_ * #,##0.00_ ;_ * \-#,##0.00_ ;_ * "-"??_ ;_ @_ </c:formatCode>
                <c:ptCount val="10"/>
                <c:pt idx="0">
                  <c:v>5.9798072599999896</c:v>
                </c:pt>
                <c:pt idx="1">
                  <c:v>5.7765878899999876</c:v>
                </c:pt>
                <c:pt idx="2">
                  <c:v>5.7858205099999767</c:v>
                </c:pt>
                <c:pt idx="3">
                  <c:v>6.3358019199999847</c:v>
                </c:pt>
                <c:pt idx="4">
                  <c:v>5.9470205599999755</c:v>
                </c:pt>
                <c:pt idx="5">
                  <c:v>5.321819289999981</c:v>
                </c:pt>
                <c:pt idx="6">
                  <c:v>4.8277153799999644</c:v>
                </c:pt>
                <c:pt idx="7">
                  <c:v>3.6588835899999972</c:v>
                </c:pt>
                <c:pt idx="8">
                  <c:v>4.6835282399999834</c:v>
                </c:pt>
              </c:numCache>
            </c:numRef>
          </c:val>
        </c:ser>
        <c:ser>
          <c:idx val="1"/>
          <c:order val="1"/>
          <c:tx>
            <c:strRef>
              <c:f>Hoja3!$A$3</c:f>
              <c:strCache>
                <c:ptCount val="1"/>
                <c:pt idx="0">
                  <c:v>KOREA, REPUBLIC OF</c:v>
                </c:pt>
              </c:strCache>
            </c:strRef>
          </c:tx>
          <c:marker>
            <c:symbol val="none"/>
          </c:marker>
          <c:cat>
            <c:numRef>
              <c:f>Hoja3!$B$1:$K$1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</c:numCache>
            </c:numRef>
          </c:cat>
          <c:val>
            <c:numRef>
              <c:f>Hoja3!$B$3:$K$3</c:f>
              <c:numCache>
                <c:formatCode>_ * #,##0.00_ ;_ * \-#,##0.00_ ;_ * "-"??_ ;_ @_ </c:formatCode>
                <c:ptCount val="10"/>
                <c:pt idx="0">
                  <c:v>0.25971734999999996</c:v>
                </c:pt>
                <c:pt idx="1">
                  <c:v>0.49709097000000035</c:v>
                </c:pt>
                <c:pt idx="2">
                  <c:v>1.6572345999999882</c:v>
                </c:pt>
                <c:pt idx="3">
                  <c:v>0.96380781999999943</c:v>
                </c:pt>
                <c:pt idx="4">
                  <c:v>2.2781421099999988</c:v>
                </c:pt>
                <c:pt idx="5">
                  <c:v>2.0962069299999939</c:v>
                </c:pt>
                <c:pt idx="6">
                  <c:v>1.1448092099999978</c:v>
                </c:pt>
                <c:pt idx="7">
                  <c:v>1.782678979999998</c:v>
                </c:pt>
                <c:pt idx="8">
                  <c:v>2.6915543399999877</c:v>
                </c:pt>
              </c:numCache>
            </c:numRef>
          </c:val>
        </c:ser>
        <c:ser>
          <c:idx val="2"/>
          <c:order val="2"/>
          <c:tx>
            <c:strRef>
              <c:f>Hoja3!$A$4</c:f>
              <c:strCache>
                <c:ptCount val="1"/>
                <c:pt idx="0">
                  <c:v>CHINA</c:v>
                </c:pt>
              </c:strCache>
            </c:strRef>
          </c:tx>
          <c:marker>
            <c:symbol val="none"/>
          </c:marker>
          <c:dPt>
            <c:idx val="8"/>
            <c:marker>
              <c:symbol val="circle"/>
              <c:size val="6"/>
            </c:marker>
          </c:dPt>
          <c:cat>
            <c:numRef>
              <c:f>Hoja3!$B$1:$K$1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</c:numCache>
            </c:numRef>
          </c:cat>
          <c:val>
            <c:numRef>
              <c:f>Hoja3!$B$4:$K$4</c:f>
              <c:numCache>
                <c:formatCode>_ * #,##0.00_ ;_ * \-#,##0.00_ ;_ * "-"??_ ;_ @_ </c:formatCode>
                <c:ptCount val="10"/>
                <c:pt idx="0">
                  <c:v>0.30161245999999936</c:v>
                </c:pt>
                <c:pt idx="1">
                  <c:v>4.0681020000000012E-2</c:v>
                </c:pt>
                <c:pt idx="2">
                  <c:v>2.8851610000000021E-2</c:v>
                </c:pt>
                <c:pt idx="3">
                  <c:v>6.4106469999999929E-2</c:v>
                </c:pt>
                <c:pt idx="4">
                  <c:v>0.25612107000000001</c:v>
                </c:pt>
                <c:pt idx="5">
                  <c:v>0.48198316999999957</c:v>
                </c:pt>
                <c:pt idx="6">
                  <c:v>0.81677888000000043</c:v>
                </c:pt>
                <c:pt idx="7">
                  <c:v>0.74692577000000071</c:v>
                </c:pt>
                <c:pt idx="8">
                  <c:v>0.71000509999999939</c:v>
                </c:pt>
              </c:numCache>
            </c:numRef>
          </c:val>
        </c:ser>
        <c:ser>
          <c:idx val="3"/>
          <c:order val="3"/>
          <c:tx>
            <c:strRef>
              <c:f>Hoja3!$A$5</c:f>
              <c:strCache>
                <c:ptCount val="1"/>
                <c:pt idx="0">
                  <c:v>CANADA</c:v>
                </c:pt>
              </c:strCache>
            </c:strRef>
          </c:tx>
          <c:marker>
            <c:symbol val="none"/>
          </c:marker>
          <c:dPt>
            <c:idx val="7"/>
            <c:marker>
              <c:symbol val="circle"/>
              <c:size val="6"/>
            </c:marker>
          </c:dPt>
          <c:cat>
            <c:numRef>
              <c:f>Hoja3!$B$1:$K$1</c:f>
              <c:numCache>
                <c:formatCode>General</c:formatCod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</c:numCache>
            </c:numRef>
          </c:cat>
          <c:val>
            <c:numRef>
              <c:f>Hoja3!$B$5:$K$5</c:f>
              <c:numCache>
                <c:formatCode>_ * #,##0.00_ ;_ * \-#,##0.00_ ;_ * "-"??_ ;_ @_ </c:formatCode>
                <c:ptCount val="10"/>
                <c:pt idx="0">
                  <c:v>0.6992143399999996</c:v>
                </c:pt>
                <c:pt idx="1">
                  <c:v>0.24328013000000018</c:v>
                </c:pt>
                <c:pt idx="2">
                  <c:v>0.60428956999999861</c:v>
                </c:pt>
                <c:pt idx="3">
                  <c:v>0.81850077999999959</c:v>
                </c:pt>
                <c:pt idx="4">
                  <c:v>0.12214842000000002</c:v>
                </c:pt>
                <c:pt idx="5">
                  <c:v>0.26325284999999998</c:v>
                </c:pt>
                <c:pt idx="6">
                  <c:v>0.29725621000000002</c:v>
                </c:pt>
                <c:pt idx="7">
                  <c:v>0.54747899</c:v>
                </c:pt>
                <c:pt idx="8">
                  <c:v>0.24301951000000011</c:v>
                </c:pt>
              </c:numCache>
            </c:numRef>
          </c:val>
        </c:ser>
        <c:marker val="1"/>
        <c:axId val="121124736"/>
        <c:axId val="121126272"/>
      </c:lineChart>
      <c:catAx>
        <c:axId val="12112473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lang="es-ES"/>
            </a:pPr>
            <a:endParaRPr lang="es-PE"/>
          </a:p>
        </c:txPr>
        <c:crossAx val="121126272"/>
        <c:crosses val="autoZero"/>
        <c:auto val="1"/>
        <c:lblAlgn val="ctr"/>
        <c:lblOffset val="100"/>
      </c:catAx>
      <c:valAx>
        <c:axId val="121126272"/>
        <c:scaling>
          <c:orientation val="minMax"/>
        </c:scaling>
        <c:axPos val="l"/>
        <c:majorGridlines/>
        <c:title>
          <c:tx>
            <c:rich>
              <a:bodyPr rot="0" vert="wordArtVert"/>
              <a:lstStyle/>
              <a:p>
                <a:pPr>
                  <a:defRPr lang="es-ES" b="0"/>
                </a:pPr>
                <a:r>
                  <a:rPr lang="es-ES" b="0" dirty="0" smtClean="0"/>
                  <a:t>Millones de</a:t>
                </a:r>
                <a:r>
                  <a:rPr lang="es-ES" b="0" baseline="0" dirty="0" smtClean="0"/>
                  <a:t> $ Valor FOB</a:t>
                </a:r>
                <a:endParaRPr lang="es-ES" b="0" dirty="0"/>
              </a:p>
            </c:rich>
          </c:tx>
          <c:layout/>
        </c:title>
        <c:numFmt formatCode="_ * #,##0.00_ ;_ * \-#,##0.00_ ;_ * &quot;-&quot;??_ ;_ @_ " sourceLinked="1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lang="es-ES"/>
            </a:pPr>
            <a:endParaRPr lang="es-PE"/>
          </a:p>
        </c:txPr>
        <c:crossAx val="121124736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lang="es-ES"/>
          </a:pPr>
          <a:endParaRPr lang="es-PE"/>
        </a:p>
      </c:txPr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PE"/>
  <c:style val="18"/>
  <c:chart>
    <c:autoTitleDeleted val="1"/>
    <c:plotArea>
      <c:layout/>
      <c:lineChart>
        <c:grouping val="standard"/>
        <c:ser>
          <c:idx val="0"/>
          <c:order val="0"/>
          <c:tx>
            <c:strRef>
              <c:f>Hoja1!$H$3</c:f>
              <c:strCache>
                <c:ptCount val="1"/>
                <c:pt idx="0">
                  <c:v>ESTADOS UNIDOS</c:v>
                </c:pt>
              </c:strCache>
            </c:strRef>
          </c:tx>
          <c:marker>
            <c:symbol val="none"/>
          </c:marker>
          <c:cat>
            <c:numRef>
              <c:f>Hoja1!$I$2:$P$2</c:f>
              <c:numCache>
                <c:formatCode>General</c:formatCode>
                <c:ptCount val="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</c:numCache>
            </c:numRef>
          </c:cat>
          <c:val>
            <c:numRef>
              <c:f>Hoja1!$I$3:$P$3</c:f>
              <c:numCache>
                <c:formatCode>General</c:formatCode>
                <c:ptCount val="8"/>
                <c:pt idx="0">
                  <c:v>154009.62</c:v>
                </c:pt>
                <c:pt idx="1">
                  <c:v>145404.94999999998</c:v>
                </c:pt>
                <c:pt idx="2">
                  <c:v>471963.13999999996</c:v>
                </c:pt>
                <c:pt idx="3" formatCode="#,##0.00">
                  <c:v>9738.629999999981</c:v>
                </c:pt>
                <c:pt idx="4" formatCode="#,##0.00">
                  <c:v>112934.28</c:v>
                </c:pt>
                <c:pt idx="5">
                  <c:v>252545.16</c:v>
                </c:pt>
                <c:pt idx="6" formatCode="#,##0.00">
                  <c:v>86054.9</c:v>
                </c:pt>
                <c:pt idx="7" formatCode="#,##0.00">
                  <c:v>148620.75</c:v>
                </c:pt>
              </c:numCache>
            </c:numRef>
          </c:val>
        </c:ser>
        <c:ser>
          <c:idx val="1"/>
          <c:order val="1"/>
          <c:tx>
            <c:strRef>
              <c:f>Hoja1!$H$4</c:f>
              <c:strCache>
                <c:ptCount val="1"/>
                <c:pt idx="0">
                  <c:v>CANADA</c:v>
                </c:pt>
              </c:strCache>
            </c:strRef>
          </c:tx>
          <c:marker>
            <c:symbol val="none"/>
          </c:marker>
          <c:cat>
            <c:numRef>
              <c:f>Hoja1!$I$2:$P$2</c:f>
              <c:numCache>
                <c:formatCode>General</c:formatCode>
                <c:ptCount val="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</c:numCache>
            </c:numRef>
          </c:cat>
          <c:val>
            <c:numRef>
              <c:f>Hoja1!$I$4:$P$4</c:f>
              <c:numCache>
                <c:formatCode>General</c:formatCode>
                <c:ptCount val="8"/>
                <c:pt idx="0">
                  <c:v>60215</c:v>
                </c:pt>
                <c:pt idx="1">
                  <c:v>82358.180000000022</c:v>
                </c:pt>
                <c:pt idx="2">
                  <c:v>64933.11</c:v>
                </c:pt>
                <c:pt idx="3" formatCode="#,##0.00">
                  <c:v>2995.79</c:v>
                </c:pt>
                <c:pt idx="4" formatCode="#,##0.00">
                  <c:v>59016.9</c:v>
                </c:pt>
                <c:pt idx="5">
                  <c:v>66923.261999999988</c:v>
                </c:pt>
                <c:pt idx="6" formatCode="#,##0.00">
                  <c:v>62561.360000000022</c:v>
                </c:pt>
                <c:pt idx="7" formatCode="#,##0.00">
                  <c:v>80515.429999999993</c:v>
                </c:pt>
              </c:numCache>
            </c:numRef>
          </c:val>
        </c:ser>
        <c:ser>
          <c:idx val="2"/>
          <c:order val="2"/>
          <c:tx>
            <c:strRef>
              <c:f>Hoja1!$H$5</c:f>
              <c:strCache>
                <c:ptCount val="1"/>
                <c:pt idx="0">
                  <c:v>COREA</c:v>
                </c:pt>
              </c:strCache>
            </c:strRef>
          </c:tx>
          <c:marker>
            <c:symbol val="none"/>
          </c:marker>
          <c:cat>
            <c:numRef>
              <c:f>Hoja1!$I$2:$P$2</c:f>
              <c:numCache>
                <c:formatCode>General</c:formatCode>
                <c:ptCount val="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</c:numCache>
            </c:numRef>
          </c:cat>
          <c:val>
            <c:numRef>
              <c:f>Hoja1!$I$5:$P$5</c:f>
              <c:numCache>
                <c:formatCode>General</c:formatCode>
                <c:ptCount val="8"/>
                <c:pt idx="0">
                  <c:v>746356.8199999989</c:v>
                </c:pt>
                <c:pt idx="1">
                  <c:v>1596746.86</c:v>
                </c:pt>
                <c:pt idx="2">
                  <c:v>989258.31</c:v>
                </c:pt>
                <c:pt idx="3" formatCode="#,##0.00">
                  <c:v>449.96</c:v>
                </c:pt>
                <c:pt idx="4" formatCode="#,##0.00">
                  <c:v>2098468.9799999981</c:v>
                </c:pt>
                <c:pt idx="5">
                  <c:v>1351355.2220000001</c:v>
                </c:pt>
                <c:pt idx="6" formatCode="#,##0.00">
                  <c:v>1782676.98</c:v>
                </c:pt>
                <c:pt idx="7" formatCode="#,##0.00">
                  <c:v>2677625.7400000002</c:v>
                </c:pt>
              </c:numCache>
            </c:numRef>
          </c:val>
        </c:ser>
        <c:ser>
          <c:idx val="3"/>
          <c:order val="3"/>
          <c:tx>
            <c:strRef>
              <c:f>Hoja1!$H$6</c:f>
              <c:strCache>
                <c:ptCount val="1"/>
                <c:pt idx="0">
                  <c:v>CHINA</c:v>
                </c:pt>
              </c:strCache>
            </c:strRef>
          </c:tx>
          <c:marker>
            <c:symbol val="none"/>
          </c:marker>
          <c:cat>
            <c:numRef>
              <c:f>Hoja1!$I$2:$P$2</c:f>
              <c:numCache>
                <c:formatCode>General</c:formatCode>
                <c:ptCount val="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</c:numCache>
            </c:numRef>
          </c:cat>
          <c:val>
            <c:numRef>
              <c:f>Hoja1!$I$6:$P$6</c:f>
              <c:numCache>
                <c:formatCode>General</c:formatCode>
                <c:ptCount val="8"/>
                <c:pt idx="0">
                  <c:v>14835.98</c:v>
                </c:pt>
                <c:pt idx="1">
                  <c:v>0</c:v>
                </c:pt>
                <c:pt idx="2">
                  <c:v>345.45</c:v>
                </c:pt>
                <c:pt idx="3">
                  <c:v>0</c:v>
                </c:pt>
                <c:pt idx="4" formatCode="#,##0.00">
                  <c:v>0</c:v>
                </c:pt>
                <c:pt idx="5">
                  <c:v>0</c:v>
                </c:pt>
              </c:numCache>
            </c:numRef>
          </c:val>
        </c:ser>
        <c:marker val="1"/>
        <c:axId val="131080192"/>
        <c:axId val="131081728"/>
      </c:lineChart>
      <c:catAx>
        <c:axId val="13108019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lang="es-ES"/>
            </a:pPr>
            <a:endParaRPr lang="es-PE"/>
          </a:p>
        </c:txPr>
        <c:crossAx val="131081728"/>
        <c:crosses val="autoZero"/>
        <c:auto val="1"/>
        <c:lblAlgn val="ctr"/>
        <c:lblOffset val="100"/>
      </c:catAx>
      <c:valAx>
        <c:axId val="131081728"/>
        <c:scaling>
          <c:orientation val="minMax"/>
        </c:scaling>
        <c:axPos val="l"/>
        <c:majorGridlines/>
        <c:title>
          <c:tx>
            <c:rich>
              <a:bodyPr rot="0" vert="wordArtVert"/>
              <a:lstStyle/>
              <a:p>
                <a:pPr>
                  <a:defRPr lang="es-ES"/>
                </a:pPr>
                <a:r>
                  <a:rPr lang="es-ES" dirty="0" smtClean="0"/>
                  <a:t>US$</a:t>
                </a:r>
                <a:r>
                  <a:rPr lang="es-ES" baseline="0" dirty="0" smtClean="0"/>
                  <a:t> Valor FOB</a:t>
                </a:r>
                <a:endParaRPr lang="es-ES" dirty="0" smtClean="0"/>
              </a:p>
            </c:rich>
          </c:tx>
          <c:layout/>
        </c:title>
        <c:numFmt formatCode="#,##0.00" sourceLinked="0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lang="es-ES"/>
            </a:pPr>
            <a:endParaRPr lang="es-PE"/>
          </a:p>
        </c:txPr>
        <c:crossAx val="131080192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lang="es-ES"/>
          </a:pPr>
          <a:endParaRPr lang="es-PE"/>
        </a:p>
      </c:txPr>
    </c:legend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PE"/>
  <c:style val="18"/>
  <c:chart>
    <c:autoTitleDeleted val="1"/>
    <c:plotArea>
      <c:layout/>
      <c:lineChart>
        <c:grouping val="standard"/>
        <c:ser>
          <c:idx val="0"/>
          <c:order val="0"/>
          <c:tx>
            <c:strRef>
              <c:f>Hoja1!$H$10</c:f>
              <c:strCache>
                <c:ptCount val="1"/>
                <c:pt idx="0">
                  <c:v>ESTADOS UNIDOS</c:v>
                </c:pt>
              </c:strCache>
            </c:strRef>
          </c:tx>
          <c:marker>
            <c:symbol val="none"/>
          </c:marker>
          <c:cat>
            <c:numRef>
              <c:f>Hoja1!$I$9:$P$9</c:f>
              <c:numCache>
                <c:formatCode>General</c:formatCode>
                <c:ptCount val="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</c:numCache>
            </c:numRef>
          </c:cat>
          <c:val>
            <c:numRef>
              <c:f>Hoja1!$I$10:$P$10</c:f>
              <c:numCache>
                <c:formatCode>General</c:formatCode>
                <c:ptCount val="8"/>
                <c:pt idx="0">
                  <c:v>510593.9</c:v>
                </c:pt>
                <c:pt idx="1">
                  <c:v>437985.56</c:v>
                </c:pt>
                <c:pt idx="2">
                  <c:v>324718.77</c:v>
                </c:pt>
                <c:pt idx="3" formatCode="#,##0.00">
                  <c:v>805.1</c:v>
                </c:pt>
                <c:pt idx="4" formatCode="#,##0.00">
                  <c:v>276216.52</c:v>
                </c:pt>
                <c:pt idx="5">
                  <c:v>105235.2</c:v>
                </c:pt>
                <c:pt idx="6" formatCode="#,##0.00">
                  <c:v>269690.13300000021</c:v>
                </c:pt>
                <c:pt idx="7" formatCode="#,##0.00">
                  <c:v>283233.4810000002</c:v>
                </c:pt>
              </c:numCache>
            </c:numRef>
          </c:val>
        </c:ser>
        <c:ser>
          <c:idx val="1"/>
          <c:order val="1"/>
          <c:tx>
            <c:strRef>
              <c:f>Hoja1!$H$11</c:f>
              <c:strCache>
                <c:ptCount val="1"/>
                <c:pt idx="0">
                  <c:v>CANADA</c:v>
                </c:pt>
              </c:strCache>
            </c:strRef>
          </c:tx>
          <c:marker>
            <c:symbol val="none"/>
          </c:marker>
          <c:cat>
            <c:numRef>
              <c:f>Hoja1!$I$9:$P$9</c:f>
              <c:numCache>
                <c:formatCode>General</c:formatCode>
                <c:ptCount val="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</c:numCache>
            </c:numRef>
          </c:cat>
          <c:val>
            <c:numRef>
              <c:f>Hoja1!$I$11:$P$11</c:f>
              <c:numCache>
                <c:formatCode>General</c:formatCode>
                <c:ptCount val="8"/>
                <c:pt idx="0">
                  <c:v>15335.27</c:v>
                </c:pt>
                <c:pt idx="1">
                  <c:v>20427.560000000001</c:v>
                </c:pt>
                <c:pt idx="2">
                  <c:v>15106.07</c:v>
                </c:pt>
                <c:pt idx="3" formatCode="#,##0.00">
                  <c:v>0</c:v>
                </c:pt>
                <c:pt idx="4" formatCode="#,##0.00">
                  <c:v>24785.079999999962</c:v>
                </c:pt>
                <c:pt idx="5">
                  <c:v>165.2</c:v>
                </c:pt>
                <c:pt idx="6" formatCode="#,##0.00">
                  <c:v>38119.229999999996</c:v>
                </c:pt>
                <c:pt idx="7" formatCode="#,##0.00">
                  <c:v>25211.329999999976</c:v>
                </c:pt>
              </c:numCache>
            </c:numRef>
          </c:val>
        </c:ser>
        <c:ser>
          <c:idx val="2"/>
          <c:order val="2"/>
          <c:tx>
            <c:strRef>
              <c:f>Hoja1!$H$12</c:f>
              <c:strCache>
                <c:ptCount val="1"/>
                <c:pt idx="0">
                  <c:v>COREA</c:v>
                </c:pt>
              </c:strCache>
            </c:strRef>
          </c:tx>
          <c:marker>
            <c:symbol val="none"/>
          </c:marker>
          <c:cat>
            <c:numRef>
              <c:f>Hoja1!$I$9:$P$9</c:f>
              <c:numCache>
                <c:formatCode>General</c:formatCode>
                <c:ptCount val="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</c:numCache>
            </c:numRef>
          </c:cat>
          <c:val>
            <c:numRef>
              <c:f>Hoja1!$I$12:$P$12</c:f>
              <c:numCache>
                <c:formatCode>General</c:formatCode>
                <c:ptCount val="8"/>
                <c:pt idx="0">
                  <c:v>17990.189999999988</c:v>
                </c:pt>
                <c:pt idx="1">
                  <c:v>20259.45</c:v>
                </c:pt>
                <c:pt idx="2">
                  <c:v>24557.03</c:v>
                </c:pt>
                <c:pt idx="3" formatCode="#,##0.00">
                  <c:v>171.79</c:v>
                </c:pt>
                <c:pt idx="4" formatCode="#,##0.00">
                  <c:v>13840.8</c:v>
                </c:pt>
                <c:pt idx="5">
                  <c:v>0</c:v>
                </c:pt>
                <c:pt idx="7" formatCode="#,##0.00">
                  <c:v>111043</c:v>
                </c:pt>
              </c:numCache>
            </c:numRef>
          </c:val>
        </c:ser>
        <c:ser>
          <c:idx val="3"/>
          <c:order val="3"/>
          <c:tx>
            <c:strRef>
              <c:f>Hoja1!$H$13</c:f>
              <c:strCache>
                <c:ptCount val="1"/>
                <c:pt idx="0">
                  <c:v>CHINA</c:v>
                </c:pt>
              </c:strCache>
            </c:strRef>
          </c:tx>
          <c:marker>
            <c:symbol val="none"/>
          </c:marker>
          <c:cat>
            <c:numRef>
              <c:f>Hoja1!$I$9:$P$9</c:f>
              <c:numCache>
                <c:formatCode>General</c:formatCode>
                <c:ptCount val="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</c:numCache>
            </c:numRef>
          </c:cat>
          <c:val>
            <c:numRef>
              <c:f>Hoja1!$I$13:$P$13</c:f>
              <c:numCache>
                <c:formatCode>General</c:formatCode>
                <c:ptCount val="8"/>
                <c:pt idx="1">
                  <c:v>0</c:v>
                </c:pt>
                <c:pt idx="2">
                  <c:v>748.78000000000054</c:v>
                </c:pt>
                <c:pt idx="3">
                  <c:v>0</c:v>
                </c:pt>
                <c:pt idx="4" formatCode="#,##0.00">
                  <c:v>83</c:v>
                </c:pt>
                <c:pt idx="5">
                  <c:v>52.5</c:v>
                </c:pt>
                <c:pt idx="6" formatCode="#,##0.00">
                  <c:v>18231.22</c:v>
                </c:pt>
                <c:pt idx="7" formatCode="#,##0.00">
                  <c:v>82430.332999999999</c:v>
                </c:pt>
              </c:numCache>
            </c:numRef>
          </c:val>
        </c:ser>
        <c:marker val="1"/>
        <c:axId val="131129344"/>
        <c:axId val="131130880"/>
      </c:lineChart>
      <c:catAx>
        <c:axId val="13112934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lang="es-ES"/>
            </a:pPr>
            <a:endParaRPr lang="es-PE"/>
          </a:p>
        </c:txPr>
        <c:crossAx val="131130880"/>
        <c:crosses val="autoZero"/>
        <c:auto val="1"/>
        <c:lblAlgn val="ctr"/>
        <c:lblOffset val="100"/>
      </c:catAx>
      <c:valAx>
        <c:axId val="131130880"/>
        <c:scaling>
          <c:orientation val="minMax"/>
        </c:scaling>
        <c:axPos val="l"/>
        <c:majorGridlines/>
        <c:title>
          <c:tx>
            <c:rich>
              <a:bodyPr rot="0" vert="wordArtVert"/>
              <a:lstStyle/>
              <a:p>
                <a:pPr>
                  <a:defRPr lang="es-ES"/>
                </a:pPr>
                <a:r>
                  <a:rPr lang="es-ES" b="0" dirty="0" smtClean="0"/>
                  <a:t>US$ Valor</a:t>
                </a:r>
                <a:r>
                  <a:rPr lang="es-ES" b="0" baseline="0" dirty="0" smtClean="0"/>
                  <a:t> FOB</a:t>
                </a:r>
                <a:endParaRPr lang="es-ES" b="0" dirty="0"/>
              </a:p>
            </c:rich>
          </c:tx>
          <c:layout/>
        </c:title>
        <c:numFmt formatCode="#,##0.00" sourceLinked="0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lang="es-ES"/>
            </a:pPr>
            <a:endParaRPr lang="es-PE"/>
          </a:p>
        </c:txPr>
        <c:crossAx val="131129344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lang="es-ES"/>
          </a:pPr>
          <a:endParaRPr lang="es-PE"/>
        </a:p>
      </c:txPr>
    </c:legend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PE"/>
  <c:style val="18"/>
  <c:chart>
    <c:autoTitleDeleted val="1"/>
    <c:plotArea>
      <c:layout/>
      <c:lineChart>
        <c:grouping val="standard"/>
        <c:ser>
          <c:idx val="0"/>
          <c:order val="0"/>
          <c:tx>
            <c:strRef>
              <c:f>Hoja1!$H$17</c:f>
              <c:strCache>
                <c:ptCount val="1"/>
                <c:pt idx="0">
                  <c:v>ESTADOS UNIDOS</c:v>
                </c:pt>
              </c:strCache>
            </c:strRef>
          </c:tx>
          <c:marker>
            <c:symbol val="none"/>
          </c:marker>
          <c:cat>
            <c:numRef>
              <c:f>Hoja1!$I$16:$P$16</c:f>
              <c:numCache>
                <c:formatCode>General</c:formatCode>
                <c:ptCount val="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</c:numCache>
            </c:numRef>
          </c:cat>
          <c:val>
            <c:numRef>
              <c:f>Hoja1!$I$17:$P$17</c:f>
              <c:numCache>
                <c:formatCode>General</c:formatCode>
                <c:ptCount val="8"/>
                <c:pt idx="0">
                  <c:v>873056.21</c:v>
                </c:pt>
                <c:pt idx="1">
                  <c:v>668398.15</c:v>
                </c:pt>
                <c:pt idx="2">
                  <c:v>0</c:v>
                </c:pt>
                <c:pt idx="3" formatCode="#,##0.00">
                  <c:v>662380.51</c:v>
                </c:pt>
                <c:pt idx="4" formatCode="#,##0.00">
                  <c:v>536631.99</c:v>
                </c:pt>
                <c:pt idx="5">
                  <c:v>699361.48799999896</c:v>
                </c:pt>
                <c:pt idx="6" formatCode="#,##0.00">
                  <c:v>216714.9589999998</c:v>
                </c:pt>
                <c:pt idx="7" formatCode="#,##0.00">
                  <c:v>633589.2009999986</c:v>
                </c:pt>
              </c:numCache>
            </c:numRef>
          </c:val>
        </c:ser>
        <c:ser>
          <c:idx val="1"/>
          <c:order val="1"/>
          <c:tx>
            <c:strRef>
              <c:f>Hoja1!$H$18</c:f>
              <c:strCache>
                <c:ptCount val="1"/>
                <c:pt idx="0">
                  <c:v>CANADA</c:v>
                </c:pt>
              </c:strCache>
            </c:strRef>
          </c:tx>
          <c:marker>
            <c:symbol val="none"/>
          </c:marker>
          <c:cat>
            <c:numRef>
              <c:f>Hoja1!$I$16:$P$16</c:f>
              <c:numCache>
                <c:formatCode>General</c:formatCode>
                <c:ptCount val="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</c:numCache>
            </c:numRef>
          </c:cat>
          <c:val>
            <c:numRef>
              <c:f>Hoja1!$I$18:$P$18</c:f>
              <c:numCache>
                <c:formatCode>General</c:formatCode>
                <c:ptCount val="8"/>
                <c:pt idx="0">
                  <c:v>3951.2599999999998</c:v>
                </c:pt>
                <c:pt idx="1">
                  <c:v>1110.45</c:v>
                </c:pt>
                <c:pt idx="2">
                  <c:v>126.38</c:v>
                </c:pt>
                <c:pt idx="3" formatCode="#,##0.00">
                  <c:v>1683.92</c:v>
                </c:pt>
                <c:pt idx="4" formatCode="#,##0.00">
                  <c:v>6370.51</c:v>
                </c:pt>
                <c:pt idx="5">
                  <c:v>7225.54</c:v>
                </c:pt>
                <c:pt idx="6" formatCode="#,##0.00">
                  <c:v>17263.8</c:v>
                </c:pt>
                <c:pt idx="7" formatCode="#,##0.00">
                  <c:v>36600.414000000012</c:v>
                </c:pt>
              </c:numCache>
            </c:numRef>
          </c:val>
        </c:ser>
        <c:ser>
          <c:idx val="2"/>
          <c:order val="2"/>
          <c:tx>
            <c:strRef>
              <c:f>Hoja1!$H$19</c:f>
              <c:strCache>
                <c:ptCount val="1"/>
                <c:pt idx="0">
                  <c:v>COREA</c:v>
                </c:pt>
              </c:strCache>
            </c:strRef>
          </c:tx>
          <c:marker>
            <c:symbol val="none"/>
          </c:marker>
          <c:cat>
            <c:numRef>
              <c:f>Hoja1!$I$16:$P$16</c:f>
              <c:numCache>
                <c:formatCode>General</c:formatCode>
                <c:ptCount val="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</c:numCache>
            </c:numRef>
          </c:cat>
          <c:val>
            <c:numRef>
              <c:f>Hoja1!$I$19:$P$19</c:f>
              <c:numCache>
                <c:formatCode>General</c:formatCode>
                <c:ptCount val="8"/>
                <c:pt idx="0">
                  <c:v>226.43</c:v>
                </c:pt>
                <c:pt idx="1">
                  <c:v>1100.21</c:v>
                </c:pt>
                <c:pt idx="2">
                  <c:v>561.12</c:v>
                </c:pt>
                <c:pt idx="3" formatCode="#,##0.00">
                  <c:v>746.7</c:v>
                </c:pt>
                <c:pt idx="4" formatCode="#,##0.00">
                  <c:v>1163.3799999999999</c:v>
                </c:pt>
                <c:pt idx="5">
                  <c:v>883.55399999999997</c:v>
                </c:pt>
              </c:numCache>
            </c:numRef>
          </c:val>
        </c:ser>
        <c:ser>
          <c:idx val="3"/>
          <c:order val="3"/>
          <c:tx>
            <c:strRef>
              <c:f>Hoja1!$H$20</c:f>
              <c:strCache>
                <c:ptCount val="1"/>
                <c:pt idx="0">
                  <c:v>CHINA</c:v>
                </c:pt>
              </c:strCache>
            </c:strRef>
          </c:tx>
          <c:marker>
            <c:symbol val="none"/>
          </c:marker>
          <c:cat>
            <c:numRef>
              <c:f>Hoja1!$I$16:$P$16</c:f>
              <c:numCache>
                <c:formatCode>General</c:formatCode>
                <c:ptCount val="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</c:numCache>
            </c:numRef>
          </c:cat>
          <c:val>
            <c:numRef>
              <c:f>Hoja1!$I$20:$P$20</c:f>
              <c:numCache>
                <c:formatCode>General</c:formatCode>
                <c:ptCount val="8"/>
                <c:pt idx="1">
                  <c:v>0</c:v>
                </c:pt>
                <c:pt idx="3">
                  <c:v>0</c:v>
                </c:pt>
                <c:pt idx="4" formatCode="#,##0.00">
                  <c:v>0</c:v>
                </c:pt>
                <c:pt idx="5">
                  <c:v>0</c:v>
                </c:pt>
                <c:pt idx="6" formatCode="#,##0.00">
                  <c:v>11946.93</c:v>
                </c:pt>
                <c:pt idx="7" formatCode="#,##0.00">
                  <c:v>13665.18</c:v>
                </c:pt>
              </c:numCache>
            </c:numRef>
          </c:val>
        </c:ser>
        <c:marker val="1"/>
        <c:axId val="152473600"/>
        <c:axId val="152475136"/>
      </c:lineChart>
      <c:catAx>
        <c:axId val="15247360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lang="es-ES"/>
            </a:pPr>
            <a:endParaRPr lang="es-PE"/>
          </a:p>
        </c:txPr>
        <c:crossAx val="152475136"/>
        <c:crosses val="autoZero"/>
        <c:auto val="1"/>
        <c:lblAlgn val="ctr"/>
        <c:lblOffset val="100"/>
      </c:catAx>
      <c:valAx>
        <c:axId val="152475136"/>
        <c:scaling>
          <c:orientation val="minMax"/>
        </c:scaling>
        <c:axPos val="l"/>
        <c:majorGridlines/>
        <c:title>
          <c:tx>
            <c:rich>
              <a:bodyPr rot="0" vert="wordArtVert"/>
              <a:lstStyle/>
              <a:p>
                <a:pPr>
                  <a:defRPr lang="es-ES"/>
                </a:pPr>
                <a:r>
                  <a:rPr lang="es-ES" sz="1000" b="0" i="0" baseline="0" dirty="0" smtClean="0">
                    <a:effectLst/>
                  </a:rPr>
                  <a:t>US$ Valor FOB</a:t>
                </a:r>
                <a:endParaRPr lang="es-ES" sz="1000" dirty="0">
                  <a:effectLst/>
                </a:endParaRPr>
              </a:p>
            </c:rich>
          </c:tx>
        </c:title>
        <c:numFmt formatCode="#,##0.00" sourceLinked="0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lang="es-ES"/>
            </a:pPr>
            <a:endParaRPr lang="es-PE"/>
          </a:p>
        </c:txPr>
        <c:crossAx val="152473600"/>
        <c:crosses val="autoZero"/>
        <c:crossBetween val="between"/>
      </c:valAx>
    </c:plotArea>
    <c:legend>
      <c:legendPos val="b"/>
      <c:txPr>
        <a:bodyPr/>
        <a:lstStyle/>
        <a:p>
          <a:pPr>
            <a:defRPr lang="es-ES"/>
          </a:pPr>
          <a:endParaRPr lang="es-PE"/>
        </a:p>
      </c:txPr>
    </c:legend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PE"/>
  <c:style val="18"/>
  <c:chart>
    <c:autoTitleDeleted val="1"/>
    <c:plotArea>
      <c:layout/>
      <c:lineChart>
        <c:grouping val="standard"/>
        <c:ser>
          <c:idx val="0"/>
          <c:order val="0"/>
          <c:tx>
            <c:strRef>
              <c:f>Hoja1!$H$24</c:f>
              <c:strCache>
                <c:ptCount val="1"/>
                <c:pt idx="0">
                  <c:v>ESTADOS UNIDOS</c:v>
                </c:pt>
              </c:strCache>
            </c:strRef>
          </c:tx>
          <c:marker>
            <c:symbol val="none"/>
          </c:marker>
          <c:cat>
            <c:numRef>
              <c:f>Hoja1!$I$23:$P$23</c:f>
              <c:numCache>
                <c:formatCode>General</c:formatCode>
                <c:ptCount val="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</c:numCache>
            </c:numRef>
          </c:cat>
          <c:val>
            <c:numRef>
              <c:f>Hoja1!$I$24:$P$24</c:f>
              <c:numCache>
                <c:formatCode>General</c:formatCode>
                <c:ptCount val="8"/>
                <c:pt idx="0">
                  <c:v>3621503.7100000004</c:v>
                </c:pt>
                <c:pt idx="1">
                  <c:v>5278676.1900000004</c:v>
                </c:pt>
                <c:pt idx="2">
                  <c:v>5187653.6499999994</c:v>
                </c:pt>
                <c:pt idx="3" formatCode="#,##0.00">
                  <c:v>5192586.84</c:v>
                </c:pt>
                <c:pt idx="4" formatCode="#,##0.00">
                  <c:v>4544504.08</c:v>
                </c:pt>
                <c:pt idx="5">
                  <c:v>3421932.0379999997</c:v>
                </c:pt>
                <c:pt idx="6" formatCode="#,##0.00">
                  <c:v>2180181.9490000005</c:v>
                </c:pt>
                <c:pt idx="7" formatCode="#,##0.00">
                  <c:v>2294565.0149999997</c:v>
                </c:pt>
              </c:numCache>
            </c:numRef>
          </c:val>
        </c:ser>
        <c:ser>
          <c:idx val="1"/>
          <c:order val="1"/>
          <c:tx>
            <c:strRef>
              <c:f>Hoja1!$H$25</c:f>
              <c:strCache>
                <c:ptCount val="1"/>
                <c:pt idx="0">
                  <c:v>CANADA</c:v>
                </c:pt>
              </c:strCache>
            </c:strRef>
          </c:tx>
          <c:marker>
            <c:symbol val="none"/>
          </c:marker>
          <c:cat>
            <c:numRef>
              <c:f>Hoja1!$I$23:$P$23</c:f>
              <c:numCache>
                <c:formatCode>General</c:formatCode>
                <c:ptCount val="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</c:numCache>
            </c:numRef>
          </c:cat>
          <c:val>
            <c:numRef>
              <c:f>Hoja1!$I$25:$P$25</c:f>
              <c:numCache>
                <c:formatCode>General</c:formatCode>
                <c:ptCount val="8"/>
                <c:pt idx="0">
                  <c:v>71885.23</c:v>
                </c:pt>
                <c:pt idx="1">
                  <c:v>48323.68</c:v>
                </c:pt>
                <c:pt idx="2">
                  <c:v>24360.09</c:v>
                </c:pt>
                <c:pt idx="3" formatCode="#,##0.00">
                  <c:v>47483.580000000009</c:v>
                </c:pt>
                <c:pt idx="4" formatCode="#,##0.00">
                  <c:v>62945.65</c:v>
                </c:pt>
                <c:pt idx="5">
                  <c:v>61078.948000000011</c:v>
                </c:pt>
                <c:pt idx="6" formatCode="#,##0.00">
                  <c:v>98871.01999999999</c:v>
                </c:pt>
                <c:pt idx="7" formatCode="#,##0.00">
                  <c:v>164287.8899999999</c:v>
                </c:pt>
              </c:numCache>
            </c:numRef>
          </c:val>
        </c:ser>
        <c:ser>
          <c:idx val="2"/>
          <c:order val="2"/>
          <c:tx>
            <c:strRef>
              <c:f>Hoja1!$H$26</c:f>
              <c:strCache>
                <c:ptCount val="1"/>
                <c:pt idx="0">
                  <c:v>COREA</c:v>
                </c:pt>
              </c:strCache>
            </c:strRef>
          </c:tx>
          <c:marker>
            <c:symbol val="none"/>
          </c:marker>
          <c:cat>
            <c:numRef>
              <c:f>Hoja1!$I$23:$P$23</c:f>
              <c:numCache>
                <c:formatCode>General</c:formatCode>
                <c:ptCount val="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</c:numCache>
            </c:numRef>
          </c:cat>
          <c:val>
            <c:numRef>
              <c:f>Hoja1!$I$26:$P$26</c:f>
              <c:numCache>
                <c:formatCode>General</c:formatCode>
                <c:ptCount val="8"/>
                <c:pt idx="0">
                  <c:v>165909.44</c:v>
                </c:pt>
                <c:pt idx="1">
                  <c:v>90868.170000000027</c:v>
                </c:pt>
                <c:pt idx="2">
                  <c:v>215744</c:v>
                </c:pt>
                <c:pt idx="3" formatCode="#,##0.00">
                  <c:v>911</c:v>
                </c:pt>
                <c:pt idx="4" formatCode="#,##0.00">
                  <c:v>187</c:v>
                </c:pt>
                <c:pt idx="5">
                  <c:v>0</c:v>
                </c:pt>
                <c:pt idx="7" formatCode="#,##0.00">
                  <c:v>3940.4</c:v>
                </c:pt>
              </c:numCache>
            </c:numRef>
          </c:val>
        </c:ser>
        <c:ser>
          <c:idx val="3"/>
          <c:order val="3"/>
          <c:tx>
            <c:strRef>
              <c:f>Hoja1!$H$27</c:f>
              <c:strCache>
                <c:ptCount val="1"/>
                <c:pt idx="0">
                  <c:v>CHINA</c:v>
                </c:pt>
              </c:strCache>
            </c:strRef>
          </c:tx>
          <c:marker>
            <c:symbol val="none"/>
          </c:marker>
          <c:cat>
            <c:numRef>
              <c:f>Hoja1!$I$23:$P$23</c:f>
              <c:numCache>
                <c:formatCode>General</c:formatCode>
                <c:ptCount val="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</c:numCache>
            </c:numRef>
          </c:cat>
          <c:val>
            <c:numRef>
              <c:f>Hoja1!$I$27:$P$27</c:f>
              <c:numCache>
                <c:formatCode>General</c:formatCode>
                <c:ptCount val="8"/>
                <c:pt idx="2">
                  <c:v>1970</c:v>
                </c:pt>
                <c:pt idx="3">
                  <c:v>0</c:v>
                </c:pt>
                <c:pt idx="4" formatCode="#,##0.00">
                  <c:v>0</c:v>
                </c:pt>
                <c:pt idx="5">
                  <c:v>22546.16</c:v>
                </c:pt>
                <c:pt idx="6" formatCode="#,##0.00">
                  <c:v>130613.65000000002</c:v>
                </c:pt>
                <c:pt idx="7" formatCode="#,##0.00">
                  <c:v>3064.69</c:v>
                </c:pt>
              </c:numCache>
            </c:numRef>
          </c:val>
        </c:ser>
        <c:marker val="1"/>
        <c:axId val="160456704"/>
        <c:axId val="160458240"/>
      </c:lineChart>
      <c:catAx>
        <c:axId val="16045670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lang="es-ES"/>
            </a:pPr>
            <a:endParaRPr lang="es-PE"/>
          </a:p>
        </c:txPr>
        <c:crossAx val="160458240"/>
        <c:crosses val="autoZero"/>
        <c:auto val="1"/>
        <c:lblAlgn val="ctr"/>
        <c:lblOffset val="100"/>
      </c:catAx>
      <c:valAx>
        <c:axId val="160458240"/>
        <c:scaling>
          <c:orientation val="minMax"/>
        </c:scaling>
        <c:axPos val="l"/>
        <c:majorGridlines/>
        <c:title>
          <c:tx>
            <c:rich>
              <a:bodyPr rot="0" vert="wordArtVert"/>
              <a:lstStyle/>
              <a:p>
                <a:pPr>
                  <a:defRPr lang="es-ES"/>
                </a:pPr>
                <a:r>
                  <a:rPr lang="es-ES" b="0" dirty="0" smtClean="0"/>
                  <a:t>US$ Valor</a:t>
                </a:r>
                <a:r>
                  <a:rPr lang="es-ES" b="0" baseline="0" dirty="0" smtClean="0"/>
                  <a:t> </a:t>
                </a:r>
                <a:r>
                  <a:rPr lang="es-ES" b="0" dirty="0" smtClean="0"/>
                  <a:t>FOB</a:t>
                </a:r>
                <a:endParaRPr lang="es-ES" b="0" dirty="0"/>
              </a:p>
            </c:rich>
          </c:tx>
        </c:title>
        <c:numFmt formatCode="#,##0.00" sourceLinked="0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lang="es-ES"/>
            </a:pPr>
            <a:endParaRPr lang="es-PE"/>
          </a:p>
        </c:txPr>
        <c:crossAx val="160456704"/>
        <c:crosses val="autoZero"/>
        <c:crossBetween val="between"/>
      </c:valAx>
    </c:plotArea>
    <c:legend>
      <c:legendPos val="b"/>
      <c:txPr>
        <a:bodyPr/>
        <a:lstStyle/>
        <a:p>
          <a:pPr>
            <a:defRPr lang="es-ES"/>
          </a:pPr>
          <a:endParaRPr lang="es-PE"/>
        </a:p>
      </c:txPr>
    </c:legend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PE"/>
  <c:style val="18"/>
  <c:chart>
    <c:autoTitleDeleted val="1"/>
    <c:plotArea>
      <c:layout/>
      <c:lineChart>
        <c:grouping val="standard"/>
        <c:ser>
          <c:idx val="0"/>
          <c:order val="0"/>
          <c:tx>
            <c:strRef>
              <c:f>Hoja1!$H$30</c:f>
              <c:strCache>
                <c:ptCount val="1"/>
                <c:pt idx="0">
                  <c:v>ESTADOS UNIDOS</c:v>
                </c:pt>
              </c:strCache>
            </c:strRef>
          </c:tx>
          <c:marker>
            <c:symbol val="none"/>
          </c:marker>
          <c:cat>
            <c:numRef>
              <c:f>Hoja1!$I$29:$P$29</c:f>
              <c:numCache>
                <c:formatCode>General</c:formatCode>
                <c:ptCount val="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</c:numCache>
            </c:numRef>
          </c:cat>
          <c:val>
            <c:numRef>
              <c:f>Hoja1!$I$30:$P$30</c:f>
              <c:numCache>
                <c:formatCode>General</c:formatCode>
                <c:ptCount val="8"/>
                <c:pt idx="0">
                  <c:v>0</c:v>
                </c:pt>
                <c:pt idx="1">
                  <c:v>4985451.6000000006</c:v>
                </c:pt>
                <c:pt idx="2">
                  <c:v>0</c:v>
                </c:pt>
                <c:pt idx="3" formatCode="#,##0.00">
                  <c:v>2934689.3299999987</c:v>
                </c:pt>
                <c:pt idx="4" formatCode="#,##0.00">
                  <c:v>2080869.61</c:v>
                </c:pt>
                <c:pt idx="5">
                  <c:v>2453191.3699999987</c:v>
                </c:pt>
                <c:pt idx="6" formatCode="#,##0.00">
                  <c:v>1366170.6160000006</c:v>
                </c:pt>
                <c:pt idx="7" formatCode="#,##0.00">
                  <c:v>2294565.0149999997</c:v>
                </c:pt>
              </c:numCache>
            </c:numRef>
          </c:val>
        </c:ser>
        <c:ser>
          <c:idx val="1"/>
          <c:order val="1"/>
          <c:tx>
            <c:strRef>
              <c:f>Hoja1!$H$31</c:f>
              <c:strCache>
                <c:ptCount val="1"/>
                <c:pt idx="0">
                  <c:v>CANADA</c:v>
                </c:pt>
              </c:strCache>
            </c:strRef>
          </c:tx>
          <c:marker>
            <c:symbol val="none"/>
          </c:marker>
          <c:cat>
            <c:numRef>
              <c:f>Hoja1!$I$29:$P$29</c:f>
              <c:numCache>
                <c:formatCode>General</c:formatCode>
                <c:ptCount val="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</c:numCache>
            </c:numRef>
          </c:cat>
          <c:val>
            <c:numRef>
              <c:f>Hoja1!$I$31:$P$31</c:f>
              <c:numCache>
                <c:formatCode>General</c:formatCode>
                <c:ptCount val="8"/>
                <c:pt idx="0">
                  <c:v>89322.97</c:v>
                </c:pt>
                <c:pt idx="1">
                  <c:v>170558</c:v>
                </c:pt>
                <c:pt idx="2">
                  <c:v>1350055.08</c:v>
                </c:pt>
                <c:pt idx="3" formatCode="#,##0.00">
                  <c:v>1154004.54</c:v>
                </c:pt>
                <c:pt idx="4" formatCode="#,##0.00">
                  <c:v>1813928.1800000006</c:v>
                </c:pt>
                <c:pt idx="5">
                  <c:v>1446536</c:v>
                </c:pt>
                <c:pt idx="6" formatCode="#,##0.00">
                  <c:v>44475.910000000011</c:v>
                </c:pt>
                <c:pt idx="7" formatCode="#,##0.00">
                  <c:v>126208.08</c:v>
                </c:pt>
              </c:numCache>
            </c:numRef>
          </c:val>
        </c:ser>
        <c:ser>
          <c:idx val="2"/>
          <c:order val="2"/>
          <c:tx>
            <c:strRef>
              <c:f>Hoja1!$H$32</c:f>
              <c:strCache>
                <c:ptCount val="1"/>
                <c:pt idx="0">
                  <c:v>COREA</c:v>
                </c:pt>
              </c:strCache>
            </c:strRef>
          </c:tx>
          <c:marker>
            <c:symbol val="none"/>
          </c:marker>
          <c:cat>
            <c:numRef>
              <c:f>Hoja1!$I$29:$P$29</c:f>
              <c:numCache>
                <c:formatCode>General</c:formatCode>
                <c:ptCount val="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</c:numCache>
            </c:numRef>
          </c:cat>
          <c:val>
            <c:numRef>
              <c:f>Hoja1!$I$32:$P$32</c:f>
              <c:numCache>
                <c:formatCode>General</c:formatCode>
                <c:ptCount val="8"/>
                <c:pt idx="0">
                  <c:v>116662</c:v>
                </c:pt>
                <c:pt idx="1">
                  <c:v>147229</c:v>
                </c:pt>
                <c:pt idx="2">
                  <c:v>156447</c:v>
                </c:pt>
                <c:pt idx="3" formatCode="#,##0.00">
                  <c:v>2568</c:v>
                </c:pt>
                <c:pt idx="4" formatCode="#,##0.00">
                  <c:v>6839.3</c:v>
                </c:pt>
                <c:pt idx="5">
                  <c:v>2716</c:v>
                </c:pt>
                <c:pt idx="7" formatCode="#,##0.00">
                  <c:v>6245.7190000000001</c:v>
                </c:pt>
              </c:numCache>
            </c:numRef>
          </c:val>
        </c:ser>
        <c:ser>
          <c:idx val="3"/>
          <c:order val="3"/>
          <c:tx>
            <c:strRef>
              <c:f>Hoja1!$H$33</c:f>
              <c:strCache>
                <c:ptCount val="1"/>
                <c:pt idx="0">
                  <c:v>CHINA</c:v>
                </c:pt>
              </c:strCache>
            </c:strRef>
          </c:tx>
          <c:marker>
            <c:symbol val="none"/>
          </c:marker>
          <c:cat>
            <c:numRef>
              <c:f>Hoja1!$I$29:$P$29</c:f>
              <c:numCache>
                <c:formatCode>General</c:formatCode>
                <c:ptCount val="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</c:numCache>
            </c:numRef>
          </c:cat>
          <c:val>
            <c:numRef>
              <c:f>Hoja1!$I$33:$P$33</c:f>
              <c:numCache>
                <c:formatCode>General</c:formatCode>
                <c:ptCount val="8"/>
                <c:pt idx="1">
                  <c:v>0</c:v>
                </c:pt>
                <c:pt idx="2">
                  <c:v>2297</c:v>
                </c:pt>
                <c:pt idx="3">
                  <c:v>0</c:v>
                </c:pt>
                <c:pt idx="4" formatCode="#,##0.00">
                  <c:v>0</c:v>
                </c:pt>
                <c:pt idx="5">
                  <c:v>155.4</c:v>
                </c:pt>
                <c:pt idx="6" formatCode="#,##0.00">
                  <c:v>60377.25</c:v>
                </c:pt>
                <c:pt idx="7" formatCode="#,##0.00">
                  <c:v>7340.5920000000024</c:v>
                </c:pt>
              </c:numCache>
            </c:numRef>
          </c:val>
        </c:ser>
        <c:marker val="1"/>
        <c:axId val="163143680"/>
        <c:axId val="163145216"/>
      </c:lineChart>
      <c:catAx>
        <c:axId val="16314368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lang="es-ES"/>
            </a:pPr>
            <a:endParaRPr lang="es-PE"/>
          </a:p>
        </c:txPr>
        <c:crossAx val="163145216"/>
        <c:crosses val="autoZero"/>
        <c:auto val="1"/>
        <c:lblAlgn val="ctr"/>
        <c:lblOffset val="100"/>
      </c:catAx>
      <c:valAx>
        <c:axId val="163145216"/>
        <c:scaling>
          <c:orientation val="minMax"/>
        </c:scaling>
        <c:axPos val="l"/>
        <c:majorGridlines/>
        <c:title>
          <c:tx>
            <c:rich>
              <a:bodyPr rot="0" vert="wordArtVert"/>
              <a:lstStyle/>
              <a:p>
                <a:pPr>
                  <a:defRPr lang="es-ES"/>
                </a:pPr>
                <a:r>
                  <a:rPr lang="es-ES" b="0" dirty="0" smtClean="0"/>
                  <a:t>US$</a:t>
                </a:r>
                <a:r>
                  <a:rPr lang="es-ES" b="0" baseline="0" dirty="0" smtClean="0"/>
                  <a:t> Valor FOB</a:t>
                </a:r>
                <a:endParaRPr lang="es-ES" b="0" dirty="0" smtClean="0"/>
              </a:p>
            </c:rich>
          </c:tx>
        </c:title>
        <c:numFmt formatCode="#,##0.00" sourceLinked="0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lang="es-ES"/>
            </a:pPr>
            <a:endParaRPr lang="es-PE"/>
          </a:p>
        </c:txPr>
        <c:crossAx val="163143680"/>
        <c:crosses val="autoZero"/>
        <c:crossBetween val="between"/>
      </c:valAx>
    </c:plotArea>
    <c:legend>
      <c:legendPos val="b"/>
      <c:txPr>
        <a:bodyPr/>
        <a:lstStyle/>
        <a:p>
          <a:pPr>
            <a:defRPr lang="es-ES"/>
          </a:pPr>
          <a:endParaRPr lang="es-PE"/>
        </a:p>
      </c:txPr>
    </c:legend>
    <c:plotVisOnly val="1"/>
    <c:dispBlanksAs val="gap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PE"/>
  <c:style val="26"/>
  <c:pivotSource>
    <c:name>[presentacion final.xlsx]DEST.EXPORT. T. PUNTO PERU 2010!Tabla dinámica5</c:name>
    <c:fmtId val="-1"/>
  </c:pivotSource>
  <c:chart>
    <c:title>
      <c:tx>
        <c:rich>
          <a:bodyPr/>
          <a:lstStyle/>
          <a:p>
            <a:pPr>
              <a:defRPr lang="es-ES"/>
            </a:pPr>
            <a:r>
              <a:rPr lang="en-US" dirty="0"/>
              <a:t>DESTINO EXPORTACIONES </a:t>
            </a:r>
          </a:p>
          <a:p>
            <a:pPr>
              <a:defRPr lang="es-ES"/>
            </a:pPr>
            <a:r>
              <a:rPr lang="en-US" dirty="0"/>
              <a:t>T. PUNTO PERU </a:t>
            </a:r>
            <a:r>
              <a:rPr lang="en-US" dirty="0" smtClean="0"/>
              <a:t>2010</a:t>
            </a:r>
          </a:p>
          <a:p>
            <a:pPr>
              <a:defRPr lang="es-ES"/>
            </a:pPr>
            <a:r>
              <a:rPr lang="en-US" dirty="0" smtClean="0"/>
              <a:t>(Part. </a:t>
            </a:r>
            <a:r>
              <a:rPr lang="en-US" dirty="0" err="1" smtClean="0"/>
              <a:t>Arancelarias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Incalpaca</a:t>
            </a:r>
            <a:r>
              <a:rPr lang="en-US" baseline="0" dirty="0" smtClean="0"/>
              <a:t> TPX)</a:t>
            </a:r>
            <a:endParaRPr lang="en-US" dirty="0"/>
          </a:p>
        </c:rich>
      </c:tx>
      <c:layout>
        <c:manualLayout>
          <c:xMode val="edge"/>
          <c:yMode val="edge"/>
          <c:x val="0.53918602938131754"/>
          <c:y val="3.2507659882633495E-2"/>
        </c:manualLayout>
      </c:layout>
    </c:title>
    <c:pivotFmts>
      <c:pivotFmt>
        <c:idx val="0"/>
        <c:marker>
          <c:symbol val="none"/>
        </c:marker>
        <c:dLbl>
          <c:idx val="0"/>
          <c:showCatName val="1"/>
          <c:showPercent val="1"/>
        </c:dLbl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dLbl>
          <c:idx val="0"/>
          <c:tx>
            <c:rich>
              <a:bodyPr/>
              <a:lstStyle/>
              <a:p>
                <a:r>
                  <a:rPr lang="en-US"/>
                  <a:t> NORTH AMERICA UNITED STATES
54%</a:t>
                </a:r>
              </a:p>
            </c:rich>
          </c:tx>
          <c:showCatName val="1"/>
          <c:showPercent val="1"/>
        </c:dLbl>
      </c:pivotFmt>
      <c:pivotFmt>
        <c:idx val="6"/>
        <c:dLbl>
          <c:idx val="0"/>
          <c:tx>
            <c:rich>
              <a:bodyPr/>
              <a:lstStyle/>
              <a:p>
                <a:r>
                  <a:rPr lang="en-US"/>
                  <a:t> NORTH AMERICA CANADA
1%</a:t>
                </a:r>
              </a:p>
            </c:rich>
          </c:tx>
          <c:showCatName val="1"/>
          <c:showPercent val="1"/>
        </c:dLbl>
      </c:pivotFmt>
      <c:pivotFmt>
        <c:idx val="7"/>
        <c:dLbl>
          <c:idx val="0"/>
          <c:tx>
            <c:rich>
              <a:bodyPr/>
              <a:lstStyle/>
              <a:p>
                <a:r>
                  <a:rPr lang="en-US"/>
                  <a:t> NORTH AMERICA MEXICO
4%</a:t>
                </a:r>
              </a:p>
            </c:rich>
          </c:tx>
          <c:showCatName val="1"/>
          <c:showPercent val="1"/>
        </c:dLbl>
      </c:pivotFmt>
    </c:pivotFmts>
    <c:plotArea>
      <c:layout>
        <c:manualLayout>
          <c:layoutTarget val="inner"/>
          <c:xMode val="edge"/>
          <c:yMode val="edge"/>
          <c:x val="5.4569521964000639E-2"/>
          <c:y val="0.16091953198333112"/>
          <c:w val="0.60142632950777097"/>
          <c:h val="0.79048517568561261"/>
        </c:manualLayout>
      </c:layout>
      <c:pieChart>
        <c:varyColors val="1"/>
        <c:ser>
          <c:idx val="0"/>
          <c:order val="0"/>
          <c:tx>
            <c:strRef>
              <c:f>'DEST.EXPORT. T. PUNTO PERU 2010'!$B$1:$B$2</c:f>
              <c:strCache>
                <c:ptCount val="1"/>
                <c:pt idx="0">
                  <c:v>TOTAL EXPORTACION $</c:v>
                </c:pt>
              </c:strCache>
            </c:strRef>
          </c:tx>
          <c:dPt>
            <c:idx val="0"/>
            <c:explosion val="17"/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 NORTH AMERICA UNITED STATES
54%</a:t>
                    </a:r>
                  </a:p>
                </c:rich>
              </c:tx>
              <c:showCatName val="1"/>
              <c:showPercent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 NORTH AMERICA MEXICO
4%</a:t>
                    </a:r>
                  </a:p>
                </c:rich>
              </c:tx>
              <c:showCatName val="1"/>
              <c:showPercent val="1"/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 NORTH AMERICA CANADA
1%</a:t>
                    </a:r>
                  </a:p>
                </c:rich>
              </c:tx>
              <c:showCatName val="1"/>
              <c:showPercent val="1"/>
            </c:dLbl>
            <c:txPr>
              <a:bodyPr/>
              <a:lstStyle/>
              <a:p>
                <a:pPr>
                  <a:defRPr lang="es-ES"/>
                </a:pPr>
                <a:endParaRPr lang="es-PE"/>
              </a:p>
            </c:txPr>
            <c:showCatName val="1"/>
            <c:showPercent val="1"/>
          </c:dLbls>
          <c:cat>
            <c:multiLvlStrRef>
              <c:f>'DEST.EXPORT. T. PUNTO PERU 2010'!$A$3:$A$14</c:f>
              <c:multiLvlStrCache>
                <c:ptCount val="9"/>
                <c:lvl>
                  <c:pt idx="0">
                    <c:v>UNITED STATES</c:v>
                  </c:pt>
                  <c:pt idx="1">
                    <c:v>MEXICO</c:v>
                  </c:pt>
                  <c:pt idx="2">
                    <c:v>CANADA</c:v>
                  </c:pt>
                </c:lvl>
                <c:lvl>
                  <c:pt idx="0">
                    <c:v>NORTH AMERICA</c:v>
                  </c:pt>
                </c:lvl>
                <c:lvl>
                  <c:pt idx="0">
                    <c:v>NORTH AMERICA</c:v>
                  </c:pt>
                  <c:pt idx="3">
                    <c:v>EUROPE</c:v>
                  </c:pt>
                  <c:pt idx="4">
                    <c:v>SOUTH AMERICA</c:v>
                  </c:pt>
                  <c:pt idx="5">
                    <c:v>ASIA</c:v>
                  </c:pt>
                  <c:pt idx="6">
                    <c:v>CENTRAL AMERICA</c:v>
                  </c:pt>
                  <c:pt idx="7">
                    <c:v>OCEANIA</c:v>
                  </c:pt>
                  <c:pt idx="8">
                    <c:v>AFRICA</c:v>
                  </c:pt>
                </c:lvl>
              </c:multiLvlStrCache>
            </c:multiLvlStrRef>
          </c:cat>
          <c:val>
            <c:numRef>
              <c:f>'DEST.EXPORT. T. PUNTO PERU 2010'!$B$3:$B$14</c:f>
              <c:numCache>
                <c:formatCode>_-[$$-409]* #,##0.00_ ;_-[$$-409]* \-#,##0.00\ ;_-[$$-409]* "-"??_ ;_-@_ </c:formatCode>
                <c:ptCount val="9"/>
                <c:pt idx="0">
                  <c:v>48553249.527000092</c:v>
                </c:pt>
                <c:pt idx="1">
                  <c:v>3480548.9679999999</c:v>
                </c:pt>
                <c:pt idx="2">
                  <c:v>951506.05100000044</c:v>
                </c:pt>
                <c:pt idx="3">
                  <c:v>17962725.752</c:v>
                </c:pt>
                <c:pt idx="4">
                  <c:v>13690590.476</c:v>
                </c:pt>
                <c:pt idx="5">
                  <c:v>3321191.5319999997</c:v>
                </c:pt>
                <c:pt idx="6">
                  <c:v>886993.9850000001</c:v>
                </c:pt>
                <c:pt idx="7">
                  <c:v>464665.45199999982</c:v>
                </c:pt>
                <c:pt idx="8">
                  <c:v>6184.3</c:v>
                </c:pt>
              </c:numCache>
            </c:numRef>
          </c:val>
        </c:ser>
        <c:ser>
          <c:idx val="1"/>
          <c:order val="1"/>
          <c:tx>
            <c:strRef>
              <c:f>'DEST.EXPORT. T. PUNTO PERU 2010'!$C$1:$C$2</c:f>
              <c:strCache>
                <c:ptCount val="1"/>
                <c:pt idx="0">
                  <c:v>TOTAL CANTIDAD</c:v>
                </c:pt>
              </c:strCache>
            </c:strRef>
          </c:tx>
          <c:cat>
            <c:multiLvlStrRef>
              <c:f>'DEST.EXPORT. T. PUNTO PERU 2010'!$A$3:$A$14</c:f>
              <c:multiLvlStrCache>
                <c:ptCount val="9"/>
                <c:lvl>
                  <c:pt idx="0">
                    <c:v>UNITED STATES</c:v>
                  </c:pt>
                  <c:pt idx="1">
                    <c:v>MEXICO</c:v>
                  </c:pt>
                  <c:pt idx="2">
                    <c:v>CANADA</c:v>
                  </c:pt>
                </c:lvl>
                <c:lvl>
                  <c:pt idx="0">
                    <c:v>NORTH AMERICA</c:v>
                  </c:pt>
                </c:lvl>
                <c:lvl>
                  <c:pt idx="0">
                    <c:v>NORTH AMERICA</c:v>
                  </c:pt>
                  <c:pt idx="3">
                    <c:v>EUROPE</c:v>
                  </c:pt>
                  <c:pt idx="4">
                    <c:v>SOUTH AMERICA</c:v>
                  </c:pt>
                  <c:pt idx="5">
                    <c:v>ASIA</c:v>
                  </c:pt>
                  <c:pt idx="6">
                    <c:v>CENTRAL AMERICA</c:v>
                  </c:pt>
                  <c:pt idx="7">
                    <c:v>OCEANIA</c:v>
                  </c:pt>
                  <c:pt idx="8">
                    <c:v>AFRICA</c:v>
                  </c:pt>
                </c:lvl>
              </c:multiLvlStrCache>
            </c:multiLvlStrRef>
          </c:cat>
          <c:val>
            <c:numRef>
              <c:f>'DEST.EXPORT. T. PUNTO PERU 2010'!$C$3:$C$14</c:f>
              <c:numCache>
                <c:formatCode>_ * #,##0_ ;_ * \-#,##0_ ;_ * "-"??_ ;_ @_ </c:formatCode>
                <c:ptCount val="9"/>
                <c:pt idx="0">
                  <c:v>3195084.9999999981</c:v>
                </c:pt>
                <c:pt idx="1">
                  <c:v>483423</c:v>
                </c:pt>
                <c:pt idx="2">
                  <c:v>73983</c:v>
                </c:pt>
                <c:pt idx="3">
                  <c:v>1037623.9999999992</c:v>
                </c:pt>
                <c:pt idx="4">
                  <c:v>2224796.4000000004</c:v>
                </c:pt>
                <c:pt idx="5">
                  <c:v>153026.69</c:v>
                </c:pt>
                <c:pt idx="6">
                  <c:v>97723</c:v>
                </c:pt>
                <c:pt idx="7">
                  <c:v>16238</c:v>
                </c:pt>
                <c:pt idx="8">
                  <c:v>454</c:v>
                </c:pt>
              </c:numCache>
            </c:numRef>
          </c:val>
        </c:ser>
        <c:ser>
          <c:idx val="2"/>
          <c:order val="2"/>
          <c:tx>
            <c:strRef>
              <c:f>'DEST.EXPORT. T. PUNTO PERU 2010'!$D$1:$D$2</c:f>
              <c:strCache>
                <c:ptCount val="1"/>
                <c:pt idx="0">
                  <c:v>Precio Promedio Ponderado</c:v>
                </c:pt>
              </c:strCache>
            </c:strRef>
          </c:tx>
          <c:cat>
            <c:multiLvlStrRef>
              <c:f>'DEST.EXPORT. T. PUNTO PERU 2010'!$A$3:$A$14</c:f>
              <c:multiLvlStrCache>
                <c:ptCount val="9"/>
                <c:lvl>
                  <c:pt idx="0">
                    <c:v>UNITED STATES</c:v>
                  </c:pt>
                  <c:pt idx="1">
                    <c:v>MEXICO</c:v>
                  </c:pt>
                  <c:pt idx="2">
                    <c:v>CANADA</c:v>
                  </c:pt>
                </c:lvl>
                <c:lvl>
                  <c:pt idx="0">
                    <c:v>NORTH AMERICA</c:v>
                  </c:pt>
                </c:lvl>
                <c:lvl>
                  <c:pt idx="0">
                    <c:v>NORTH AMERICA</c:v>
                  </c:pt>
                  <c:pt idx="3">
                    <c:v>EUROPE</c:v>
                  </c:pt>
                  <c:pt idx="4">
                    <c:v>SOUTH AMERICA</c:v>
                  </c:pt>
                  <c:pt idx="5">
                    <c:v>ASIA</c:v>
                  </c:pt>
                  <c:pt idx="6">
                    <c:v>CENTRAL AMERICA</c:v>
                  </c:pt>
                  <c:pt idx="7">
                    <c:v>OCEANIA</c:v>
                  </c:pt>
                  <c:pt idx="8">
                    <c:v>AFRICA</c:v>
                  </c:pt>
                </c:lvl>
              </c:multiLvlStrCache>
            </c:multiLvlStrRef>
          </c:cat>
          <c:val>
            <c:numRef>
              <c:f>'DEST.EXPORT. T. PUNTO PERU 2010'!$D$3:$D$14</c:f>
              <c:numCache>
                <c:formatCode>_-[$$-409]* #,##0.00_ ;_-[$$-409]* \-#,##0.00\ ;_-[$$-409]* "-"??_ ;_-@_ </c:formatCode>
                <c:ptCount val="9"/>
                <c:pt idx="0">
                  <c:v>15.196230938144106</c:v>
                </c:pt>
                <c:pt idx="1">
                  <c:v>7.1998001088073966</c:v>
                </c:pt>
                <c:pt idx="2">
                  <c:v>12.86114446562048</c:v>
                </c:pt>
                <c:pt idx="3">
                  <c:v>17.311401578992001</c:v>
                </c:pt>
                <c:pt idx="4">
                  <c:v>6.1536374636348814</c:v>
                </c:pt>
                <c:pt idx="5">
                  <c:v>21.70334816756478</c:v>
                </c:pt>
                <c:pt idx="6">
                  <c:v>9.0766143589533748</c:v>
                </c:pt>
                <c:pt idx="7">
                  <c:v>28.615928808966611</c:v>
                </c:pt>
                <c:pt idx="8">
                  <c:v>13.621806167400873</c:v>
                </c:pt>
              </c:numCache>
            </c:numRef>
          </c:val>
        </c:ser>
        <c:firstSliceAng val="0"/>
      </c:pieChart>
    </c:plotArea>
    <c:plotVisOnly val="1"/>
    <c:dispBlanksAs val="zero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PE"/>
  <c:style val="26"/>
  <c:pivotSource>
    <c:name>[presentacion final.xlsx]EXPORT. T. PUNTO INCALPACA 2010!Tabla dinámica1</c:name>
    <c:fmtId val="-1"/>
  </c:pivotSource>
  <c:chart>
    <c:title>
      <c:tx>
        <c:rich>
          <a:bodyPr/>
          <a:lstStyle/>
          <a:p>
            <a:pPr>
              <a:defRPr lang="es-ES"/>
            </a:pPr>
            <a:r>
              <a:rPr lang="en-US"/>
              <a:t>DESTINO</a:t>
            </a:r>
            <a:r>
              <a:rPr lang="en-US" baseline="0"/>
              <a:t> </a:t>
            </a:r>
            <a:r>
              <a:rPr lang="en-US"/>
              <a:t>EXPORTACIONES T. PUNTO </a:t>
            </a:r>
          </a:p>
          <a:p>
            <a:pPr>
              <a:defRPr lang="es-ES"/>
            </a:pPr>
            <a:r>
              <a:rPr lang="en-US"/>
              <a:t>INCALPACA 2010</a:t>
            </a:r>
          </a:p>
        </c:rich>
      </c:tx>
      <c:layout>
        <c:manualLayout>
          <c:xMode val="edge"/>
          <c:yMode val="edge"/>
          <c:x val="0.47354089755174122"/>
          <c:y val="5.3601340033500797E-2"/>
        </c:manualLayout>
      </c:layout>
    </c:title>
    <c:pivotFmts>
      <c:pivotFmt>
        <c:idx val="0"/>
        <c:marker>
          <c:symbol val="none"/>
        </c:marker>
      </c:pivotFmt>
      <c:pivotFmt>
        <c:idx val="1"/>
        <c:marker>
          <c:symbol val="none"/>
        </c:marker>
        <c:dLbl>
          <c:idx val="0"/>
          <c:showCatName val="1"/>
          <c:showPercent val="1"/>
        </c:dLbl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5.0937357405148924E-2"/>
          <c:y val="0.20421107337128411"/>
          <c:w val="0.50931812956409062"/>
          <c:h val="0.68227523628883002"/>
        </c:manualLayout>
      </c:layout>
      <c:pieChart>
        <c:varyColors val="1"/>
        <c:ser>
          <c:idx val="0"/>
          <c:order val="0"/>
          <c:tx>
            <c:strRef>
              <c:f>'EXPORT. T. PUNTO INCALPACA 2010'!$B$1:$B$2</c:f>
              <c:strCache>
                <c:ptCount val="1"/>
                <c:pt idx="0">
                  <c:v>TOTAL EXPORTACION $</c:v>
                </c:pt>
              </c:strCache>
            </c:strRef>
          </c:tx>
          <c:dPt>
            <c:idx val="0"/>
            <c:explosion val="19"/>
          </c:dPt>
          <c:dLbls>
            <c:txPr>
              <a:bodyPr/>
              <a:lstStyle/>
              <a:p>
                <a:pPr>
                  <a:defRPr lang="es-ES"/>
                </a:pPr>
                <a:endParaRPr lang="es-PE"/>
              </a:p>
            </c:txPr>
            <c:showCatName val="1"/>
            <c:showPercent val="1"/>
          </c:dLbls>
          <c:cat>
            <c:multiLvlStrRef>
              <c:f>'EXPORT. T. PUNTO INCALPACA 2010'!$A$3:$A$11</c:f>
              <c:multiLvlStrCache>
                <c:ptCount val="7"/>
                <c:lvl>
                  <c:pt idx="0">
                    <c:v>UNITED STATES</c:v>
                  </c:pt>
                  <c:pt idx="1">
                    <c:v>CANADA</c:v>
                  </c:pt>
                  <c:pt idx="2">
                    <c:v>MEXICO</c:v>
                  </c:pt>
                </c:lvl>
                <c:lvl>
                  <c:pt idx="0">
                    <c:v>NORTH AMERICA</c:v>
                  </c:pt>
                  <c:pt idx="3">
                    <c:v>EUROPE</c:v>
                  </c:pt>
                  <c:pt idx="4">
                    <c:v>SOUTH AMERICA</c:v>
                  </c:pt>
                  <c:pt idx="5">
                    <c:v>OCEANIA</c:v>
                  </c:pt>
                  <c:pt idx="6">
                    <c:v>ASIA</c:v>
                  </c:pt>
                </c:lvl>
              </c:multiLvlStrCache>
            </c:multiLvlStrRef>
          </c:cat>
          <c:val>
            <c:numRef>
              <c:f>'EXPORT. T. PUNTO INCALPACA 2010'!$B$3:$B$11</c:f>
              <c:numCache>
                <c:formatCode>_-[$$-409]* #,##0.00_ ;_-[$$-409]* \-#,##0.00\ ;_-[$$-409]* "-"??_ ;_-@_ </c:formatCode>
                <c:ptCount val="7"/>
                <c:pt idx="0">
                  <c:v>2311515.4859999982</c:v>
                </c:pt>
                <c:pt idx="1">
                  <c:v>164287.8899999999</c:v>
                </c:pt>
                <c:pt idx="2">
                  <c:v>32527.26000000002</c:v>
                </c:pt>
                <c:pt idx="3">
                  <c:v>1764879.2559999998</c:v>
                </c:pt>
                <c:pt idx="4">
                  <c:v>495637.35</c:v>
                </c:pt>
                <c:pt idx="5">
                  <c:v>169744.4</c:v>
                </c:pt>
                <c:pt idx="6">
                  <c:v>137242.89999999967</c:v>
                </c:pt>
              </c:numCache>
            </c:numRef>
          </c:val>
        </c:ser>
        <c:ser>
          <c:idx val="1"/>
          <c:order val="1"/>
          <c:tx>
            <c:strRef>
              <c:f>'EXPORT. T. PUNTO INCALPACA 2010'!$C$1:$C$2</c:f>
              <c:strCache>
                <c:ptCount val="1"/>
                <c:pt idx="0">
                  <c:v>TOTAL CANTIDAD</c:v>
                </c:pt>
              </c:strCache>
            </c:strRef>
          </c:tx>
          <c:cat>
            <c:multiLvlStrRef>
              <c:f>'EXPORT. T. PUNTO INCALPACA 2010'!$A$3:$A$11</c:f>
              <c:multiLvlStrCache>
                <c:ptCount val="7"/>
                <c:lvl>
                  <c:pt idx="0">
                    <c:v>UNITED STATES</c:v>
                  </c:pt>
                  <c:pt idx="1">
                    <c:v>CANADA</c:v>
                  </c:pt>
                  <c:pt idx="2">
                    <c:v>MEXICO</c:v>
                  </c:pt>
                </c:lvl>
                <c:lvl>
                  <c:pt idx="0">
                    <c:v>NORTH AMERICA</c:v>
                  </c:pt>
                  <c:pt idx="3">
                    <c:v>EUROPE</c:v>
                  </c:pt>
                  <c:pt idx="4">
                    <c:v>SOUTH AMERICA</c:v>
                  </c:pt>
                  <c:pt idx="5">
                    <c:v>OCEANIA</c:v>
                  </c:pt>
                  <c:pt idx="6">
                    <c:v>ASIA</c:v>
                  </c:pt>
                </c:lvl>
              </c:multiLvlStrCache>
            </c:multiLvlStrRef>
          </c:cat>
          <c:val>
            <c:numRef>
              <c:f>'EXPORT. T. PUNTO INCALPACA 2010'!$C$3:$C$11</c:f>
              <c:numCache>
                <c:formatCode>_ * #,##0_ ;_ * \-#,##0_ ;_ * "-"??_ ;_ @_ </c:formatCode>
                <c:ptCount val="7"/>
                <c:pt idx="0">
                  <c:v>80179</c:v>
                </c:pt>
                <c:pt idx="1">
                  <c:v>5020</c:v>
                </c:pt>
                <c:pt idx="2">
                  <c:v>701</c:v>
                </c:pt>
                <c:pt idx="3">
                  <c:v>59082</c:v>
                </c:pt>
                <c:pt idx="4">
                  <c:v>21178</c:v>
                </c:pt>
                <c:pt idx="5">
                  <c:v>4571</c:v>
                </c:pt>
                <c:pt idx="6">
                  <c:v>4584</c:v>
                </c:pt>
              </c:numCache>
            </c:numRef>
          </c:val>
        </c:ser>
        <c:ser>
          <c:idx val="2"/>
          <c:order val="2"/>
          <c:tx>
            <c:strRef>
              <c:f>'EXPORT. T. PUNTO INCALPACA 2010'!$D$1:$D$2</c:f>
              <c:strCache>
                <c:ptCount val="1"/>
                <c:pt idx="0">
                  <c:v>PRECIO PROMEDIO.</c:v>
                </c:pt>
              </c:strCache>
            </c:strRef>
          </c:tx>
          <c:cat>
            <c:multiLvlStrRef>
              <c:f>'EXPORT. T. PUNTO INCALPACA 2010'!$A$3:$A$11</c:f>
              <c:multiLvlStrCache>
                <c:ptCount val="7"/>
                <c:lvl>
                  <c:pt idx="0">
                    <c:v>UNITED STATES</c:v>
                  </c:pt>
                  <c:pt idx="1">
                    <c:v>CANADA</c:v>
                  </c:pt>
                  <c:pt idx="2">
                    <c:v>MEXICO</c:v>
                  </c:pt>
                </c:lvl>
                <c:lvl>
                  <c:pt idx="0">
                    <c:v>NORTH AMERICA</c:v>
                  </c:pt>
                  <c:pt idx="3">
                    <c:v>EUROPE</c:v>
                  </c:pt>
                  <c:pt idx="4">
                    <c:v>SOUTH AMERICA</c:v>
                  </c:pt>
                  <c:pt idx="5">
                    <c:v>OCEANIA</c:v>
                  </c:pt>
                  <c:pt idx="6">
                    <c:v>ASIA</c:v>
                  </c:pt>
                </c:lvl>
              </c:multiLvlStrCache>
            </c:multiLvlStrRef>
          </c:cat>
          <c:val>
            <c:numRef>
              <c:f>'EXPORT. T. PUNTO INCALPACA 2010'!$D$3:$D$11</c:f>
              <c:numCache>
                <c:formatCode>_-[$$-409]* #,##0.00_ ;_-[$$-409]* \-#,##0.00\ ;_-[$$-409]* "-"??_ ;_-@_ </c:formatCode>
                <c:ptCount val="7"/>
                <c:pt idx="0">
                  <c:v>28.829437708128069</c:v>
                </c:pt>
                <c:pt idx="1">
                  <c:v>32.726671314741061</c:v>
                </c:pt>
                <c:pt idx="2">
                  <c:v>46.401226818830246</c:v>
                </c:pt>
                <c:pt idx="3">
                  <c:v>29.871691141125886</c:v>
                </c:pt>
                <c:pt idx="4">
                  <c:v>23.403406837283832</c:v>
                </c:pt>
                <c:pt idx="5">
                  <c:v>37.135068912710572</c:v>
                </c:pt>
                <c:pt idx="6">
                  <c:v>29.939550610820227</c:v>
                </c:pt>
              </c:numCache>
            </c:numRef>
          </c:val>
        </c:ser>
        <c:firstSliceAng val="0"/>
      </c:pieChart>
    </c:plotArea>
    <c:plotVisOnly val="1"/>
    <c:dispBlanksAs val="zero"/>
  </c:chart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5B9BEC-35D3-6E43-96A1-AB9BCCAE98E3}" type="doc">
      <dgm:prSet loTypeId="urn:microsoft.com/office/officeart/2005/8/layout/vList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28B5963D-EA39-7A49-949C-7EE8D2CA2973}">
      <dgm:prSet phldrT="[Texto]"/>
      <dgm:spPr/>
      <dgm:t>
        <a:bodyPr/>
        <a:lstStyle/>
        <a:p>
          <a:r>
            <a:rPr lang="es-ES" dirty="0" smtClean="0"/>
            <a:t>2009</a:t>
          </a:r>
          <a:endParaRPr lang="es-ES" dirty="0"/>
        </a:p>
      </dgm:t>
    </dgm:pt>
    <dgm:pt modelId="{750FF50B-997E-0044-B508-40791175ECE9}" type="parTrans" cxnId="{DBDEC99E-AC85-E244-AE9C-708B21219BC4}">
      <dgm:prSet/>
      <dgm:spPr/>
      <dgm:t>
        <a:bodyPr/>
        <a:lstStyle/>
        <a:p>
          <a:endParaRPr lang="es-ES"/>
        </a:p>
      </dgm:t>
    </dgm:pt>
    <dgm:pt modelId="{52E7C81D-0C9D-0D4E-9F6A-CECF901D3789}" type="sibTrans" cxnId="{DBDEC99E-AC85-E244-AE9C-708B21219BC4}">
      <dgm:prSet/>
      <dgm:spPr/>
      <dgm:t>
        <a:bodyPr/>
        <a:lstStyle/>
        <a:p>
          <a:endParaRPr lang="es-ES"/>
        </a:p>
      </dgm:t>
    </dgm:pt>
    <dgm:pt modelId="{5D24A997-4315-0444-A546-223EEBADDE62}">
      <dgm:prSet phldrT="[Texto]"/>
      <dgm:spPr/>
      <dgm:t>
        <a:bodyPr/>
        <a:lstStyle/>
        <a:p>
          <a:r>
            <a:rPr lang="es-ES" dirty="0" smtClean="0"/>
            <a:t>Estados Unidos</a:t>
          </a:r>
          <a:endParaRPr lang="es-ES" dirty="0"/>
        </a:p>
      </dgm:t>
    </dgm:pt>
    <dgm:pt modelId="{7923C940-7B07-3140-BF9B-1B3734F1369E}" type="parTrans" cxnId="{0C8DE1FC-F8AC-D644-A512-66D1A3F7AFC1}">
      <dgm:prSet/>
      <dgm:spPr/>
      <dgm:t>
        <a:bodyPr/>
        <a:lstStyle/>
        <a:p>
          <a:endParaRPr lang="es-ES"/>
        </a:p>
      </dgm:t>
    </dgm:pt>
    <dgm:pt modelId="{97D82862-7775-B74A-8157-91F126F53550}" type="sibTrans" cxnId="{0C8DE1FC-F8AC-D644-A512-66D1A3F7AFC1}">
      <dgm:prSet/>
      <dgm:spPr/>
      <dgm:t>
        <a:bodyPr/>
        <a:lstStyle/>
        <a:p>
          <a:endParaRPr lang="es-ES"/>
        </a:p>
      </dgm:t>
    </dgm:pt>
    <dgm:pt modelId="{CB3E4E25-443A-9F4E-BE12-7B51F60416AA}">
      <dgm:prSet phldrT="[Texto]"/>
      <dgm:spPr/>
      <dgm:t>
        <a:bodyPr/>
        <a:lstStyle/>
        <a:p>
          <a:r>
            <a:rPr lang="es-ES" dirty="0" smtClean="0"/>
            <a:t>Canadá</a:t>
          </a:r>
          <a:endParaRPr lang="es-ES" dirty="0"/>
        </a:p>
      </dgm:t>
    </dgm:pt>
    <dgm:pt modelId="{EF18E8D5-D0E0-1E48-BACE-EA96B1CBA931}" type="parTrans" cxnId="{369EBB57-6EC7-2F43-B862-3D3C2639120E}">
      <dgm:prSet/>
      <dgm:spPr/>
      <dgm:t>
        <a:bodyPr/>
        <a:lstStyle/>
        <a:p>
          <a:endParaRPr lang="es-ES"/>
        </a:p>
      </dgm:t>
    </dgm:pt>
    <dgm:pt modelId="{EA840A39-7046-5348-9F7D-8FF494331BD1}" type="sibTrans" cxnId="{369EBB57-6EC7-2F43-B862-3D3C2639120E}">
      <dgm:prSet/>
      <dgm:spPr/>
      <dgm:t>
        <a:bodyPr/>
        <a:lstStyle/>
        <a:p>
          <a:endParaRPr lang="es-ES"/>
        </a:p>
      </dgm:t>
    </dgm:pt>
    <dgm:pt modelId="{8654763C-5745-C842-B90C-C90150CD8B0B}">
      <dgm:prSet phldrT="[Texto]"/>
      <dgm:spPr/>
      <dgm:t>
        <a:bodyPr/>
        <a:lstStyle/>
        <a:p>
          <a:r>
            <a:rPr lang="es-ES" dirty="0" smtClean="0"/>
            <a:t>2010</a:t>
          </a:r>
          <a:endParaRPr lang="es-ES" dirty="0"/>
        </a:p>
      </dgm:t>
    </dgm:pt>
    <dgm:pt modelId="{69A20A04-83FB-E547-AFF8-571A93158DA5}" type="parTrans" cxnId="{E5265560-1CFF-D140-95E1-45A9D4CE9485}">
      <dgm:prSet/>
      <dgm:spPr/>
      <dgm:t>
        <a:bodyPr/>
        <a:lstStyle/>
        <a:p>
          <a:endParaRPr lang="es-ES"/>
        </a:p>
      </dgm:t>
    </dgm:pt>
    <dgm:pt modelId="{78D35A0D-D2E7-3345-A0F5-529A1A97ECFD}" type="sibTrans" cxnId="{E5265560-1CFF-D140-95E1-45A9D4CE9485}">
      <dgm:prSet/>
      <dgm:spPr/>
      <dgm:t>
        <a:bodyPr/>
        <a:lstStyle/>
        <a:p>
          <a:endParaRPr lang="es-ES"/>
        </a:p>
      </dgm:t>
    </dgm:pt>
    <dgm:pt modelId="{30B16E85-09C2-344E-80F5-8B10A0C8A0A5}">
      <dgm:prSet phldrT="[Texto]"/>
      <dgm:spPr/>
      <dgm:t>
        <a:bodyPr/>
        <a:lstStyle/>
        <a:p>
          <a:r>
            <a:rPr lang="es-ES" dirty="0" smtClean="0"/>
            <a:t>China</a:t>
          </a:r>
          <a:endParaRPr lang="es-ES" dirty="0"/>
        </a:p>
      </dgm:t>
    </dgm:pt>
    <dgm:pt modelId="{A9DCD2C8-0EEE-7E4F-AE72-BD9B34EBFCCC}" type="parTrans" cxnId="{712B0065-102F-994C-B044-19E6A8921513}">
      <dgm:prSet/>
      <dgm:spPr/>
      <dgm:t>
        <a:bodyPr/>
        <a:lstStyle/>
        <a:p>
          <a:endParaRPr lang="es-ES"/>
        </a:p>
      </dgm:t>
    </dgm:pt>
    <dgm:pt modelId="{AB1C8324-D3EA-4E4B-9057-907A25D2C676}" type="sibTrans" cxnId="{712B0065-102F-994C-B044-19E6A8921513}">
      <dgm:prSet/>
      <dgm:spPr/>
      <dgm:t>
        <a:bodyPr/>
        <a:lstStyle/>
        <a:p>
          <a:endParaRPr lang="es-ES"/>
        </a:p>
      </dgm:t>
    </dgm:pt>
    <dgm:pt modelId="{2E2D70BE-6976-9248-812F-C71A11A9EEC6}">
      <dgm:prSet phldrT="[Texto]"/>
      <dgm:spPr/>
      <dgm:t>
        <a:bodyPr/>
        <a:lstStyle/>
        <a:p>
          <a:r>
            <a:rPr lang="es-ES" dirty="0" smtClean="0"/>
            <a:t>2011</a:t>
          </a:r>
          <a:endParaRPr lang="es-ES" dirty="0"/>
        </a:p>
      </dgm:t>
    </dgm:pt>
    <dgm:pt modelId="{29646863-EE4D-134F-B5E1-0A29CA4A8AA4}" type="parTrans" cxnId="{B1BD648C-3A96-F544-8D5C-32FA92DE0A7A}">
      <dgm:prSet/>
      <dgm:spPr/>
      <dgm:t>
        <a:bodyPr/>
        <a:lstStyle/>
        <a:p>
          <a:endParaRPr lang="es-ES"/>
        </a:p>
      </dgm:t>
    </dgm:pt>
    <dgm:pt modelId="{74BD5153-9DFF-9846-A3F5-0CF3B80DDB22}" type="sibTrans" cxnId="{B1BD648C-3A96-F544-8D5C-32FA92DE0A7A}">
      <dgm:prSet/>
      <dgm:spPr/>
      <dgm:t>
        <a:bodyPr/>
        <a:lstStyle/>
        <a:p>
          <a:endParaRPr lang="es-ES"/>
        </a:p>
      </dgm:t>
    </dgm:pt>
    <dgm:pt modelId="{861A106C-5862-8D4B-8AF2-08BE68122EA3}">
      <dgm:prSet phldrT="[Texto]"/>
      <dgm:spPr/>
      <dgm:t>
        <a:bodyPr/>
        <a:lstStyle/>
        <a:p>
          <a:r>
            <a:rPr lang="es-ES" dirty="0" smtClean="0"/>
            <a:t>Corea</a:t>
          </a:r>
          <a:endParaRPr lang="es-ES" dirty="0"/>
        </a:p>
      </dgm:t>
    </dgm:pt>
    <dgm:pt modelId="{C47112C7-CB17-4D44-88B7-70CCAE37165B}" type="parTrans" cxnId="{6E1C28CF-C055-6647-A866-08FC2475A53F}">
      <dgm:prSet/>
      <dgm:spPr/>
      <dgm:t>
        <a:bodyPr/>
        <a:lstStyle/>
        <a:p>
          <a:endParaRPr lang="es-ES"/>
        </a:p>
      </dgm:t>
    </dgm:pt>
    <dgm:pt modelId="{8E0EE861-D501-4F46-A1C7-5F065A7DE703}" type="sibTrans" cxnId="{6E1C28CF-C055-6647-A866-08FC2475A53F}">
      <dgm:prSet/>
      <dgm:spPr/>
      <dgm:t>
        <a:bodyPr/>
        <a:lstStyle/>
        <a:p>
          <a:endParaRPr lang="es-ES"/>
        </a:p>
      </dgm:t>
    </dgm:pt>
    <dgm:pt modelId="{899B6FB2-FA90-E446-B14D-60EA5D77ED85}">
      <dgm:prSet phldrT="[Texto]"/>
      <dgm:spPr/>
      <dgm:t>
        <a:bodyPr/>
        <a:lstStyle/>
        <a:p>
          <a:r>
            <a:rPr lang="es-ES" dirty="0" smtClean="0"/>
            <a:t>EFTA (Asociación Europea de Libre Comercio)</a:t>
          </a:r>
          <a:endParaRPr lang="es-ES" dirty="0"/>
        </a:p>
      </dgm:t>
    </dgm:pt>
    <dgm:pt modelId="{544B6338-9D16-7F4E-8F9B-0D4446C49911}" type="parTrans" cxnId="{CAFAA132-9029-3C4F-8B00-231751C6C0A2}">
      <dgm:prSet/>
      <dgm:spPr/>
      <dgm:t>
        <a:bodyPr/>
        <a:lstStyle/>
        <a:p>
          <a:endParaRPr lang="es-ES"/>
        </a:p>
      </dgm:t>
    </dgm:pt>
    <dgm:pt modelId="{6A12143E-A9DB-9945-A45B-57B83D396CD2}" type="sibTrans" cxnId="{CAFAA132-9029-3C4F-8B00-231751C6C0A2}">
      <dgm:prSet/>
      <dgm:spPr/>
      <dgm:t>
        <a:bodyPr/>
        <a:lstStyle/>
        <a:p>
          <a:endParaRPr lang="es-ES"/>
        </a:p>
      </dgm:t>
    </dgm:pt>
    <dgm:pt modelId="{779E7DA0-BF43-8E41-BE40-170B2CE0721F}">
      <dgm:prSet phldrT="[Texto]"/>
      <dgm:spPr/>
      <dgm:t>
        <a:bodyPr/>
        <a:lstStyle/>
        <a:p>
          <a:r>
            <a:rPr lang="es-ES" dirty="0" smtClean="0"/>
            <a:t>Singapur</a:t>
          </a:r>
          <a:endParaRPr lang="es-ES" dirty="0"/>
        </a:p>
      </dgm:t>
    </dgm:pt>
    <dgm:pt modelId="{4CCA7401-2635-AB41-834A-6E84451625E2}" type="parTrans" cxnId="{463288D7-DC1B-D640-B292-0AD155497B13}">
      <dgm:prSet/>
      <dgm:spPr/>
      <dgm:t>
        <a:bodyPr/>
        <a:lstStyle/>
        <a:p>
          <a:endParaRPr lang="es-ES"/>
        </a:p>
      </dgm:t>
    </dgm:pt>
    <dgm:pt modelId="{94C5B333-F986-AA42-9177-462D3F6CC7AD}" type="sibTrans" cxnId="{463288D7-DC1B-D640-B292-0AD155497B13}">
      <dgm:prSet/>
      <dgm:spPr/>
      <dgm:t>
        <a:bodyPr/>
        <a:lstStyle/>
        <a:p>
          <a:endParaRPr lang="es-ES"/>
        </a:p>
      </dgm:t>
    </dgm:pt>
    <dgm:pt modelId="{62690E27-ED17-DC4E-97D2-032C0545E295}">
      <dgm:prSet phldrT="[Texto]"/>
      <dgm:spPr/>
      <dgm:t>
        <a:bodyPr/>
        <a:lstStyle/>
        <a:p>
          <a:r>
            <a:rPr lang="es-ES" dirty="0" smtClean="0"/>
            <a:t>Tailandia</a:t>
          </a:r>
          <a:endParaRPr lang="es-ES" dirty="0"/>
        </a:p>
      </dgm:t>
    </dgm:pt>
    <dgm:pt modelId="{38827413-3AAD-BE4E-940B-E48DACC5727B}" type="parTrans" cxnId="{2365252A-53B6-AA40-9616-B665FB88D5DA}">
      <dgm:prSet/>
      <dgm:spPr/>
      <dgm:t>
        <a:bodyPr/>
        <a:lstStyle/>
        <a:p>
          <a:endParaRPr lang="es-ES"/>
        </a:p>
      </dgm:t>
    </dgm:pt>
    <dgm:pt modelId="{E5428812-9882-1341-9D3B-6751D124154D}" type="sibTrans" cxnId="{2365252A-53B6-AA40-9616-B665FB88D5DA}">
      <dgm:prSet/>
      <dgm:spPr/>
      <dgm:t>
        <a:bodyPr/>
        <a:lstStyle/>
        <a:p>
          <a:endParaRPr lang="es-ES"/>
        </a:p>
      </dgm:t>
    </dgm:pt>
    <dgm:pt modelId="{F5A7A386-1353-1A49-9693-7DEF3B4F34A4}" type="pres">
      <dgm:prSet presAssocID="{F95B9BEC-35D3-6E43-96A1-AB9BCCAE98E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0EA72C1-DFC0-5F41-9D28-3710D200BDBF}" type="pres">
      <dgm:prSet presAssocID="{28B5963D-EA39-7A49-949C-7EE8D2CA2973}" presName="linNode" presStyleCnt="0"/>
      <dgm:spPr/>
    </dgm:pt>
    <dgm:pt modelId="{90309B0A-1533-CF44-ADAE-476F67E89B84}" type="pres">
      <dgm:prSet presAssocID="{28B5963D-EA39-7A49-949C-7EE8D2CA2973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4F8807D-72AA-4441-A17B-AEE2DA6EC19B}" type="pres">
      <dgm:prSet presAssocID="{28B5963D-EA39-7A49-949C-7EE8D2CA2973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F4A29F7-F5F8-474C-8EE5-419F3514CA94}" type="pres">
      <dgm:prSet presAssocID="{52E7C81D-0C9D-0D4E-9F6A-CECF901D3789}" presName="sp" presStyleCnt="0"/>
      <dgm:spPr/>
    </dgm:pt>
    <dgm:pt modelId="{8D0541DF-2C85-6347-9D52-1C2525D5E505}" type="pres">
      <dgm:prSet presAssocID="{8654763C-5745-C842-B90C-C90150CD8B0B}" presName="linNode" presStyleCnt="0"/>
      <dgm:spPr/>
    </dgm:pt>
    <dgm:pt modelId="{81D74F0F-ED78-DF42-98D3-374268921F12}" type="pres">
      <dgm:prSet presAssocID="{8654763C-5745-C842-B90C-C90150CD8B0B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15A3D7A-F047-CF4F-ABD0-F923DCE789EF}" type="pres">
      <dgm:prSet presAssocID="{8654763C-5745-C842-B90C-C90150CD8B0B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AE21ACA-E20C-4B4D-B395-BFC86FE7DD5B}" type="pres">
      <dgm:prSet presAssocID="{78D35A0D-D2E7-3345-A0F5-529A1A97ECFD}" presName="sp" presStyleCnt="0"/>
      <dgm:spPr/>
    </dgm:pt>
    <dgm:pt modelId="{B3DE831D-15C3-B540-9995-0FAA5A0B6776}" type="pres">
      <dgm:prSet presAssocID="{2E2D70BE-6976-9248-812F-C71A11A9EEC6}" presName="linNode" presStyleCnt="0"/>
      <dgm:spPr/>
    </dgm:pt>
    <dgm:pt modelId="{0983412E-FE32-B747-AA46-7666F6FF3268}" type="pres">
      <dgm:prSet presAssocID="{2E2D70BE-6976-9248-812F-C71A11A9EEC6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F39E046-9CE5-2748-B25E-1A2C92054B65}" type="pres">
      <dgm:prSet presAssocID="{2E2D70BE-6976-9248-812F-C71A11A9EEC6}" presName="descendantText" presStyleLbl="alignAccFollowNode1" presStyleIdx="2" presStyleCnt="3" custLinFactNeighborX="50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E1C28CF-C055-6647-A866-08FC2475A53F}" srcId="{2E2D70BE-6976-9248-812F-C71A11A9EEC6}" destId="{861A106C-5862-8D4B-8AF2-08BE68122EA3}" srcOrd="0" destOrd="0" parTransId="{C47112C7-CB17-4D44-88B7-70CCAE37165B}" sibTransId="{8E0EE861-D501-4F46-A1C7-5F065A7DE703}"/>
    <dgm:cxn modelId="{4C6A858C-6AE6-0C48-9578-7B0854F8F962}" type="presOf" srcId="{779E7DA0-BF43-8E41-BE40-170B2CE0721F}" destId="{44F8807D-72AA-4441-A17B-AEE2DA6EC19B}" srcOrd="0" destOrd="2" presId="urn:microsoft.com/office/officeart/2005/8/layout/vList5"/>
    <dgm:cxn modelId="{2365252A-53B6-AA40-9616-B665FB88D5DA}" srcId="{28B5963D-EA39-7A49-949C-7EE8D2CA2973}" destId="{62690E27-ED17-DC4E-97D2-032C0545E295}" srcOrd="3" destOrd="0" parTransId="{38827413-3AAD-BE4E-940B-E48DACC5727B}" sibTransId="{E5428812-9882-1341-9D3B-6751D124154D}"/>
    <dgm:cxn modelId="{CAFAA132-9029-3C4F-8B00-231751C6C0A2}" srcId="{2E2D70BE-6976-9248-812F-C71A11A9EEC6}" destId="{899B6FB2-FA90-E446-B14D-60EA5D77ED85}" srcOrd="1" destOrd="0" parTransId="{544B6338-9D16-7F4E-8F9B-0D4446C49911}" sibTransId="{6A12143E-A9DB-9945-A45B-57B83D396CD2}"/>
    <dgm:cxn modelId="{05AE1782-A77C-DF41-9E08-FA7007235375}" type="presOf" srcId="{F95B9BEC-35D3-6E43-96A1-AB9BCCAE98E3}" destId="{F5A7A386-1353-1A49-9693-7DEF3B4F34A4}" srcOrd="0" destOrd="0" presId="urn:microsoft.com/office/officeart/2005/8/layout/vList5"/>
    <dgm:cxn modelId="{E5265560-1CFF-D140-95E1-45A9D4CE9485}" srcId="{F95B9BEC-35D3-6E43-96A1-AB9BCCAE98E3}" destId="{8654763C-5745-C842-B90C-C90150CD8B0B}" srcOrd="1" destOrd="0" parTransId="{69A20A04-83FB-E547-AFF8-571A93158DA5}" sibTransId="{78D35A0D-D2E7-3345-A0F5-529A1A97ECFD}"/>
    <dgm:cxn modelId="{369EBB57-6EC7-2F43-B862-3D3C2639120E}" srcId="{28B5963D-EA39-7A49-949C-7EE8D2CA2973}" destId="{CB3E4E25-443A-9F4E-BE12-7B51F60416AA}" srcOrd="1" destOrd="0" parTransId="{EF18E8D5-D0E0-1E48-BACE-EA96B1CBA931}" sibTransId="{EA840A39-7046-5348-9F7D-8FF494331BD1}"/>
    <dgm:cxn modelId="{39C76270-7038-C647-85F7-C0D087293D56}" type="presOf" srcId="{62690E27-ED17-DC4E-97D2-032C0545E295}" destId="{44F8807D-72AA-4441-A17B-AEE2DA6EC19B}" srcOrd="0" destOrd="3" presId="urn:microsoft.com/office/officeart/2005/8/layout/vList5"/>
    <dgm:cxn modelId="{9690A18C-1F0D-0D4E-B83B-2CBAAC040137}" type="presOf" srcId="{CB3E4E25-443A-9F4E-BE12-7B51F60416AA}" destId="{44F8807D-72AA-4441-A17B-AEE2DA6EC19B}" srcOrd="0" destOrd="1" presId="urn:microsoft.com/office/officeart/2005/8/layout/vList5"/>
    <dgm:cxn modelId="{712B0065-102F-994C-B044-19E6A8921513}" srcId="{8654763C-5745-C842-B90C-C90150CD8B0B}" destId="{30B16E85-09C2-344E-80F5-8B10A0C8A0A5}" srcOrd="0" destOrd="0" parTransId="{A9DCD2C8-0EEE-7E4F-AE72-BD9B34EBFCCC}" sibTransId="{AB1C8324-D3EA-4E4B-9057-907A25D2C676}"/>
    <dgm:cxn modelId="{8DA2C5B1-F4EF-544F-9FAA-2A143CEE0D82}" type="presOf" srcId="{28B5963D-EA39-7A49-949C-7EE8D2CA2973}" destId="{90309B0A-1533-CF44-ADAE-476F67E89B84}" srcOrd="0" destOrd="0" presId="urn:microsoft.com/office/officeart/2005/8/layout/vList5"/>
    <dgm:cxn modelId="{0C8DE1FC-F8AC-D644-A512-66D1A3F7AFC1}" srcId="{28B5963D-EA39-7A49-949C-7EE8D2CA2973}" destId="{5D24A997-4315-0444-A546-223EEBADDE62}" srcOrd="0" destOrd="0" parTransId="{7923C940-7B07-3140-BF9B-1B3734F1369E}" sibTransId="{97D82862-7775-B74A-8157-91F126F53550}"/>
    <dgm:cxn modelId="{D0A943CB-D76C-AB4C-A1BD-0CE48E85EFD0}" type="presOf" srcId="{2E2D70BE-6976-9248-812F-C71A11A9EEC6}" destId="{0983412E-FE32-B747-AA46-7666F6FF3268}" srcOrd="0" destOrd="0" presId="urn:microsoft.com/office/officeart/2005/8/layout/vList5"/>
    <dgm:cxn modelId="{463288D7-DC1B-D640-B292-0AD155497B13}" srcId="{28B5963D-EA39-7A49-949C-7EE8D2CA2973}" destId="{779E7DA0-BF43-8E41-BE40-170B2CE0721F}" srcOrd="2" destOrd="0" parTransId="{4CCA7401-2635-AB41-834A-6E84451625E2}" sibTransId="{94C5B333-F986-AA42-9177-462D3F6CC7AD}"/>
    <dgm:cxn modelId="{E000E498-840C-5F41-8B04-46CAFE152F79}" type="presOf" srcId="{30B16E85-09C2-344E-80F5-8B10A0C8A0A5}" destId="{D15A3D7A-F047-CF4F-ABD0-F923DCE789EF}" srcOrd="0" destOrd="0" presId="urn:microsoft.com/office/officeart/2005/8/layout/vList5"/>
    <dgm:cxn modelId="{03CBE16A-FB85-0545-93B5-CFDB20C12AB0}" type="presOf" srcId="{861A106C-5862-8D4B-8AF2-08BE68122EA3}" destId="{5F39E046-9CE5-2748-B25E-1A2C92054B65}" srcOrd="0" destOrd="0" presId="urn:microsoft.com/office/officeart/2005/8/layout/vList5"/>
    <dgm:cxn modelId="{DBDEC99E-AC85-E244-AE9C-708B21219BC4}" srcId="{F95B9BEC-35D3-6E43-96A1-AB9BCCAE98E3}" destId="{28B5963D-EA39-7A49-949C-7EE8D2CA2973}" srcOrd="0" destOrd="0" parTransId="{750FF50B-997E-0044-B508-40791175ECE9}" sibTransId="{52E7C81D-0C9D-0D4E-9F6A-CECF901D3789}"/>
    <dgm:cxn modelId="{776D8793-F5F5-054A-8D55-9C5F1794357E}" type="presOf" srcId="{899B6FB2-FA90-E446-B14D-60EA5D77ED85}" destId="{5F39E046-9CE5-2748-B25E-1A2C92054B65}" srcOrd="0" destOrd="1" presId="urn:microsoft.com/office/officeart/2005/8/layout/vList5"/>
    <dgm:cxn modelId="{B1BD648C-3A96-F544-8D5C-32FA92DE0A7A}" srcId="{F95B9BEC-35D3-6E43-96A1-AB9BCCAE98E3}" destId="{2E2D70BE-6976-9248-812F-C71A11A9EEC6}" srcOrd="2" destOrd="0" parTransId="{29646863-EE4D-134F-B5E1-0A29CA4A8AA4}" sibTransId="{74BD5153-9DFF-9846-A3F5-0CF3B80DDB22}"/>
    <dgm:cxn modelId="{9AB2263B-FF01-AB4E-9BB0-CF8E3CA557AC}" type="presOf" srcId="{8654763C-5745-C842-B90C-C90150CD8B0B}" destId="{81D74F0F-ED78-DF42-98D3-374268921F12}" srcOrd="0" destOrd="0" presId="urn:microsoft.com/office/officeart/2005/8/layout/vList5"/>
    <dgm:cxn modelId="{F81556F6-F6BD-0347-9C94-8344F1BD75C7}" type="presOf" srcId="{5D24A997-4315-0444-A546-223EEBADDE62}" destId="{44F8807D-72AA-4441-A17B-AEE2DA6EC19B}" srcOrd="0" destOrd="0" presId="urn:microsoft.com/office/officeart/2005/8/layout/vList5"/>
    <dgm:cxn modelId="{EAA4D1D9-A4B8-7043-A360-1CF745FA0FAA}" type="presParOf" srcId="{F5A7A386-1353-1A49-9693-7DEF3B4F34A4}" destId="{D0EA72C1-DFC0-5F41-9D28-3710D200BDBF}" srcOrd="0" destOrd="0" presId="urn:microsoft.com/office/officeart/2005/8/layout/vList5"/>
    <dgm:cxn modelId="{29C3C42E-99D2-1844-B368-D28B8BF3CC91}" type="presParOf" srcId="{D0EA72C1-DFC0-5F41-9D28-3710D200BDBF}" destId="{90309B0A-1533-CF44-ADAE-476F67E89B84}" srcOrd="0" destOrd="0" presId="urn:microsoft.com/office/officeart/2005/8/layout/vList5"/>
    <dgm:cxn modelId="{ECC45DA1-A1BF-614D-85DA-7F54BD991071}" type="presParOf" srcId="{D0EA72C1-DFC0-5F41-9D28-3710D200BDBF}" destId="{44F8807D-72AA-4441-A17B-AEE2DA6EC19B}" srcOrd="1" destOrd="0" presId="urn:microsoft.com/office/officeart/2005/8/layout/vList5"/>
    <dgm:cxn modelId="{2A5B7C35-F606-0145-813D-3D49D157D68D}" type="presParOf" srcId="{F5A7A386-1353-1A49-9693-7DEF3B4F34A4}" destId="{6F4A29F7-F5F8-474C-8EE5-419F3514CA94}" srcOrd="1" destOrd="0" presId="urn:microsoft.com/office/officeart/2005/8/layout/vList5"/>
    <dgm:cxn modelId="{D05A29B9-8B4D-1C49-9BA9-DDE95783B358}" type="presParOf" srcId="{F5A7A386-1353-1A49-9693-7DEF3B4F34A4}" destId="{8D0541DF-2C85-6347-9D52-1C2525D5E505}" srcOrd="2" destOrd="0" presId="urn:microsoft.com/office/officeart/2005/8/layout/vList5"/>
    <dgm:cxn modelId="{AE43C51A-42D2-1C44-9050-03ED02BA51B1}" type="presParOf" srcId="{8D0541DF-2C85-6347-9D52-1C2525D5E505}" destId="{81D74F0F-ED78-DF42-98D3-374268921F12}" srcOrd="0" destOrd="0" presId="urn:microsoft.com/office/officeart/2005/8/layout/vList5"/>
    <dgm:cxn modelId="{FBA9AFDA-4C3F-6E44-A5F6-0A5DDB4BD622}" type="presParOf" srcId="{8D0541DF-2C85-6347-9D52-1C2525D5E505}" destId="{D15A3D7A-F047-CF4F-ABD0-F923DCE789EF}" srcOrd="1" destOrd="0" presId="urn:microsoft.com/office/officeart/2005/8/layout/vList5"/>
    <dgm:cxn modelId="{E97A1548-1703-9B40-BEEF-54F6D00D4F28}" type="presParOf" srcId="{F5A7A386-1353-1A49-9693-7DEF3B4F34A4}" destId="{5AE21ACA-E20C-4B4D-B395-BFC86FE7DD5B}" srcOrd="3" destOrd="0" presId="urn:microsoft.com/office/officeart/2005/8/layout/vList5"/>
    <dgm:cxn modelId="{A8325877-D0FE-214F-BC5C-1E4F2A6BF295}" type="presParOf" srcId="{F5A7A386-1353-1A49-9693-7DEF3B4F34A4}" destId="{B3DE831D-15C3-B540-9995-0FAA5A0B6776}" srcOrd="4" destOrd="0" presId="urn:microsoft.com/office/officeart/2005/8/layout/vList5"/>
    <dgm:cxn modelId="{ED40EDFB-926F-9849-AB1A-BB3231C12853}" type="presParOf" srcId="{B3DE831D-15C3-B540-9995-0FAA5A0B6776}" destId="{0983412E-FE32-B747-AA46-7666F6FF3268}" srcOrd="0" destOrd="0" presId="urn:microsoft.com/office/officeart/2005/8/layout/vList5"/>
    <dgm:cxn modelId="{2555D237-D1ED-CA4B-81A0-CEED4F5E0B68}" type="presParOf" srcId="{B3DE831D-15C3-B540-9995-0FAA5A0B6776}" destId="{5F39E046-9CE5-2748-B25E-1A2C92054B65}" srcOrd="1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0.84583</cdr:x>
      <cdr:y>0.28497</cdr:y>
    </cdr:from>
    <cdr:to>
      <cdr:x>0.85489</cdr:x>
      <cdr:y>0.36549</cdr:y>
    </cdr:to>
    <cdr:cxnSp macro="">
      <cdr:nvCxnSpPr>
        <cdr:cNvPr id="3" name="Conector recto de flecha 2"/>
        <cdr:cNvCxnSpPr/>
      </cdr:nvCxnSpPr>
      <cdr:spPr>
        <a:xfrm xmlns:a="http://schemas.openxmlformats.org/drawingml/2006/main" flipH="1" flipV="1">
          <a:off x="6445234" y="1368034"/>
          <a:ext cx="69025" cy="38656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0.6115</cdr:x>
      <cdr:y>0.17938</cdr:y>
    </cdr:from>
    <cdr:to>
      <cdr:x>0.86108</cdr:x>
      <cdr:y>0.24224</cdr:y>
    </cdr:to>
    <cdr:sp macro="" textlink="">
      <cdr:nvSpPr>
        <cdr:cNvPr id="3" name="CuadroTexto 2"/>
        <cdr:cNvSpPr txBox="1"/>
      </cdr:nvSpPr>
      <cdr:spPr>
        <a:xfrm xmlns:a="http://schemas.openxmlformats.org/drawingml/2006/main">
          <a:off x="5026242" y="1053985"/>
          <a:ext cx="2051419" cy="36935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dirty="0" smtClean="0"/>
            <a:t>US $ 5,075,834</a:t>
          </a:r>
          <a:endParaRPr lang="es-ES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0.69194</cdr:x>
      <cdr:y>0.16645</cdr:y>
    </cdr:from>
    <cdr:to>
      <cdr:x>0.9656</cdr:x>
      <cdr:y>0.22896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5186782" y="983558"/>
          <a:ext cx="2051383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800" dirty="0" smtClean="0"/>
            <a:t>US $ 3,627,984</a:t>
          </a:r>
          <a:endParaRPr lang="es-ES" sz="18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0.67209</cdr:x>
      <cdr:y>0.20635</cdr:y>
    </cdr:from>
    <cdr:to>
      <cdr:x>0.92774</cdr:x>
      <cdr:y>0.26704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5392945" y="1255667"/>
          <a:ext cx="2051364" cy="36930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800" dirty="0" smtClean="0"/>
            <a:t>US $ 6,578,897</a:t>
          </a:r>
          <a:endParaRPr lang="es-ES" sz="18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0.60447</cdr:x>
      <cdr:y>0.18796</cdr:y>
    </cdr:from>
    <cdr:to>
      <cdr:x>0.8532</cdr:x>
      <cdr:y>0.24612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4985339" y="1193636"/>
          <a:ext cx="2051373" cy="36933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800" dirty="0" smtClean="0"/>
            <a:t>US $ 3,356,054</a:t>
          </a:r>
          <a:endParaRPr lang="es-ES" sz="1800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0.65322</cdr:x>
      <cdr:y>0.2712</cdr:y>
    </cdr:from>
    <cdr:to>
      <cdr:x>0.91953</cdr:x>
      <cdr:y>0.3345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5031868" y="1582179"/>
          <a:ext cx="2051426" cy="36928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800" dirty="0" smtClean="0"/>
            <a:t>US $ 14,329,907</a:t>
          </a:r>
          <a:endParaRPr lang="es-ES" sz="1800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0.67231</cdr:x>
      <cdr:y>0.21705</cdr:y>
    </cdr:from>
    <cdr:to>
      <cdr:x>0.92576</cdr:x>
      <cdr:y>0.28066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5441629" y="1260190"/>
          <a:ext cx="2051396" cy="36932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800" dirty="0" smtClean="0"/>
            <a:t>US $ 1,465,394</a:t>
          </a:r>
          <a:endParaRPr lang="es-ES" sz="1800" dirty="0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0.69675</cdr:x>
      <cdr:y>0.21418</cdr:y>
    </cdr:from>
    <cdr:to>
      <cdr:x>0.93892</cdr:x>
      <cdr:y>0.27419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5901930" y="1318247"/>
          <a:ext cx="2051343" cy="36935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800" dirty="0" smtClean="0"/>
            <a:t>US $ 5,623,467</a:t>
          </a:r>
          <a:endParaRPr lang="es-ES" sz="18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A18760-D9C4-EC48-9987-3183A00A0C19}" type="datetimeFigureOut">
              <a:rPr lang="es-ES" smtClean="0"/>
              <a:pPr/>
              <a:t>05/07/2011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FB7855-7D12-1945-8693-291FB5E2F9A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349679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FB7855-7D12-1945-8693-291FB5E2F9A7}" type="slidenum">
              <a:rPr lang="es-ES" smtClean="0"/>
              <a:pPr/>
              <a:t>26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438646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DFF13-9E52-441B-A0C1-66BB8D296933}" type="datetimeFigureOut">
              <a:rPr lang="en-US" smtClean="0"/>
              <a:pPr/>
              <a:t>7/5/2011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230FE-1A7A-4147-8DBD-319611E37FC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DFF13-9E52-441B-A0C1-66BB8D296933}" type="datetimeFigureOut">
              <a:rPr lang="en-US" smtClean="0"/>
              <a:pPr/>
              <a:t>7/5/2011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230FE-1A7A-4147-8DBD-319611E37FC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DFF13-9E52-441B-A0C1-66BB8D296933}" type="datetimeFigureOut">
              <a:rPr lang="en-US" smtClean="0"/>
              <a:pPr/>
              <a:t>7/5/2011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230FE-1A7A-4147-8DBD-319611E37FC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DFF13-9E52-441B-A0C1-66BB8D296933}" type="datetimeFigureOut">
              <a:rPr lang="en-US" smtClean="0"/>
              <a:pPr/>
              <a:t>7/5/2011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230FE-1A7A-4147-8DBD-319611E37FC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DFF13-9E52-441B-A0C1-66BB8D296933}" type="datetimeFigureOut">
              <a:rPr lang="en-US" smtClean="0"/>
              <a:pPr/>
              <a:t>7/5/2011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230FE-1A7A-4147-8DBD-319611E37FC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DFF13-9E52-441B-A0C1-66BB8D296933}" type="datetimeFigureOut">
              <a:rPr lang="en-US" smtClean="0"/>
              <a:pPr/>
              <a:t>7/5/2011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230FE-1A7A-4147-8DBD-319611E37FC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DFF13-9E52-441B-A0C1-66BB8D296933}" type="datetimeFigureOut">
              <a:rPr lang="en-US" smtClean="0"/>
              <a:pPr/>
              <a:t>7/5/2011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230FE-1A7A-4147-8DBD-319611E37FC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DFF13-9E52-441B-A0C1-66BB8D296933}" type="datetimeFigureOut">
              <a:rPr lang="en-US" smtClean="0"/>
              <a:pPr/>
              <a:t>7/5/2011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230FE-1A7A-4147-8DBD-319611E37FC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DFF13-9E52-441B-A0C1-66BB8D296933}" type="datetimeFigureOut">
              <a:rPr lang="en-US" smtClean="0"/>
              <a:pPr/>
              <a:t>7/5/2011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230FE-1A7A-4147-8DBD-319611E37FC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DFF13-9E52-441B-A0C1-66BB8D296933}" type="datetimeFigureOut">
              <a:rPr lang="en-US" smtClean="0"/>
              <a:pPr/>
              <a:t>7/5/2011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230FE-1A7A-4147-8DBD-319611E37FC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DFF13-9E52-441B-A0C1-66BB8D296933}" type="datetimeFigureOut">
              <a:rPr lang="en-US" smtClean="0"/>
              <a:pPr/>
              <a:t>7/5/2011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230FE-1A7A-4147-8DBD-319611E37FC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DFF13-9E52-441B-A0C1-66BB8D296933}" type="datetimeFigureOut">
              <a:rPr lang="en-US" smtClean="0"/>
              <a:pPr/>
              <a:t>7/5/2011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230FE-1A7A-4147-8DBD-319611E37FC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>
                <a:solidFill>
                  <a:schemeClr val="tx2"/>
                </a:solidFill>
              </a:rPr>
              <a:t>TRATADOS </a:t>
            </a:r>
            <a:r>
              <a:rPr lang="es-ES" dirty="0">
                <a:solidFill>
                  <a:schemeClr val="tx2"/>
                </a:solidFill>
              </a:rPr>
              <a:t>DE LIBRE COMERCIO EN LA INDUSTRIA TEXTIL – PELOS FINOS EN PERÚ.</a:t>
            </a:r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>
          <a:xfrm>
            <a:off x="4467944" y="5229200"/>
            <a:ext cx="4280520" cy="648072"/>
          </a:xfrm>
        </p:spPr>
        <p:txBody>
          <a:bodyPr>
            <a:normAutofit/>
          </a:bodyPr>
          <a:lstStyle/>
          <a:p>
            <a:r>
              <a:rPr lang="es-ES" sz="2800" dirty="0" smtClean="0">
                <a:solidFill>
                  <a:srgbClr val="1F497D"/>
                </a:solidFill>
              </a:rPr>
              <a:t>Lima 5 de Julio 2011</a:t>
            </a:r>
            <a:endParaRPr lang="es-ES" sz="2800" dirty="0">
              <a:solidFill>
                <a:srgbClr val="1F497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609600" y="4270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3200" dirty="0" smtClean="0"/>
              <a:t>Evolución de las Exportaciones de Accesorios de </a:t>
            </a:r>
            <a:r>
              <a:rPr lang="es-ES" sz="3200" dirty="0" err="1" smtClean="0"/>
              <a:t>Incalpaca</a:t>
            </a:r>
            <a:r>
              <a:rPr lang="es-ES" sz="3200" dirty="0" smtClean="0"/>
              <a:t> con Países con TLC</a:t>
            </a:r>
            <a:br>
              <a:rPr lang="es-ES" sz="3200" dirty="0" smtClean="0"/>
            </a:br>
            <a:endParaRPr lang="es-ES" sz="3200" dirty="0"/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24235168"/>
              </p:ext>
            </p:extLst>
          </p:nvPr>
        </p:nvGraphicFramePr>
        <p:xfrm>
          <a:off x="372731" y="1090652"/>
          <a:ext cx="7856869" cy="5508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63089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609600" y="4270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s-ES" sz="3200" dirty="0" smtClean="0"/>
          </a:p>
          <a:p>
            <a:pPr algn="ctr"/>
            <a:r>
              <a:rPr lang="es-ES" sz="3200" dirty="0" smtClean="0"/>
              <a:t>Evolución de las Exportaciones de Línea de Casa de INCALPACA con Países con TLC</a:t>
            </a:r>
            <a:br>
              <a:rPr lang="es-ES" sz="3200" dirty="0" smtClean="0"/>
            </a:br>
            <a:endParaRPr lang="es-ES" sz="3200" dirty="0"/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424156232"/>
              </p:ext>
            </p:extLst>
          </p:nvPr>
        </p:nvGraphicFramePr>
        <p:xfrm>
          <a:off x="827584" y="1628800"/>
          <a:ext cx="7898283" cy="4596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425403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609600" y="4270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3200" dirty="0" smtClean="0"/>
              <a:t>Evolución de las Exportaciones de Tejido de Punto de INCALPACA con Países con TLC</a:t>
            </a:r>
            <a:br>
              <a:rPr lang="es-ES" sz="3200" dirty="0" smtClean="0"/>
            </a:br>
            <a:endParaRPr lang="es-ES" sz="3200" dirty="0"/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576128071"/>
              </p:ext>
            </p:extLst>
          </p:nvPr>
        </p:nvGraphicFramePr>
        <p:xfrm>
          <a:off x="971600" y="1484784"/>
          <a:ext cx="7620000" cy="4665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96939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609600" y="4270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3200" dirty="0" smtClean="0"/>
              <a:t>Evolución de las Exportaciones de Confecciones de INCALPACA con Países con TLC</a:t>
            </a:r>
            <a:br>
              <a:rPr lang="es-ES" sz="3200" dirty="0" smtClean="0"/>
            </a:br>
            <a:endParaRPr lang="es-ES" sz="3200" dirty="0"/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728446447"/>
              </p:ext>
            </p:extLst>
          </p:nvPr>
        </p:nvGraphicFramePr>
        <p:xfrm>
          <a:off x="827584" y="1340768"/>
          <a:ext cx="7912088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98592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6127" y="5023812"/>
            <a:ext cx="76200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tx2"/>
                </a:solidFill>
              </a:rPr>
              <a:t>Análisis del Año 2010 Textil por País de Destino</a:t>
            </a:r>
            <a:endParaRPr lang="es-E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471877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1 Gráfico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862224923"/>
              </p:ext>
            </p:extLst>
          </p:nvPr>
        </p:nvGraphicFramePr>
        <p:xfrm>
          <a:off x="449486" y="291622"/>
          <a:ext cx="7100158" cy="59749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5127330" y="1527805"/>
            <a:ext cx="2051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US $ 89,317,656</a:t>
            </a:r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13385269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1 Gráfico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257206082"/>
              </p:ext>
            </p:extLst>
          </p:nvPr>
        </p:nvGraphicFramePr>
        <p:xfrm>
          <a:off x="320965" y="334962"/>
          <a:ext cx="8219482" cy="5875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2121392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5688176" y="1604952"/>
            <a:ext cx="2051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dirty="0" smtClean="0"/>
              <a:t>US $ 3,664,887</a:t>
            </a:r>
            <a:endParaRPr lang="es-ES" sz="1800" dirty="0"/>
          </a:p>
        </p:txBody>
      </p:sp>
      <p:graphicFrame>
        <p:nvGraphicFramePr>
          <p:cNvPr id="4" name="1 Gráfico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753850792"/>
              </p:ext>
            </p:extLst>
          </p:nvPr>
        </p:nvGraphicFramePr>
        <p:xfrm>
          <a:off x="358927" y="234698"/>
          <a:ext cx="7675507" cy="6074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0448385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1 Gráfico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883566608"/>
              </p:ext>
            </p:extLst>
          </p:nvPr>
        </p:nvGraphicFramePr>
        <p:xfrm>
          <a:off x="138050" y="234698"/>
          <a:ext cx="7496042" cy="59088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8387930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2 Gráfico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987011229"/>
              </p:ext>
            </p:extLst>
          </p:nvPr>
        </p:nvGraphicFramePr>
        <p:xfrm>
          <a:off x="237234" y="153524"/>
          <a:ext cx="8024113" cy="60851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332685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ES" sz="3200" dirty="0" smtClean="0">
                <a:solidFill>
                  <a:srgbClr val="1F497D"/>
                </a:solidFill>
              </a:rPr>
              <a:t>INCALPACA TPX S.A.</a:t>
            </a:r>
            <a:endParaRPr lang="es-ES" sz="3200" dirty="0">
              <a:solidFill>
                <a:srgbClr val="1F497D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485900"/>
            <a:ext cx="7898937" cy="417534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025886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1 Gráfico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692114055"/>
              </p:ext>
            </p:extLst>
          </p:nvPr>
        </p:nvGraphicFramePr>
        <p:xfrm>
          <a:off x="209325" y="195394"/>
          <a:ext cx="8247392" cy="6350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7780480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1 Gráfico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606574869"/>
              </p:ext>
            </p:extLst>
          </p:nvPr>
        </p:nvGraphicFramePr>
        <p:xfrm>
          <a:off x="390739" y="293092"/>
          <a:ext cx="7703149" cy="58339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8100874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1 Gráfico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226280045"/>
              </p:ext>
            </p:extLst>
          </p:nvPr>
        </p:nvGraphicFramePr>
        <p:xfrm>
          <a:off x="279100" y="628054"/>
          <a:ext cx="8093887" cy="58060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6076490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1 Gráfico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271610224"/>
              </p:ext>
            </p:extLst>
          </p:nvPr>
        </p:nvGraphicFramePr>
        <p:xfrm>
          <a:off x="153505" y="334963"/>
          <a:ext cx="8470672" cy="6154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8133532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1 Gráfico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356115559"/>
              </p:ext>
            </p:extLst>
          </p:nvPr>
        </p:nvGraphicFramePr>
        <p:xfrm>
          <a:off x="223280" y="293092"/>
          <a:ext cx="8135752" cy="5819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5865236" y="1075196"/>
            <a:ext cx="2051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dirty="0" smtClean="0"/>
              <a:t>US $ 2,390,593</a:t>
            </a:r>
            <a:endParaRPr lang="es-ES" sz="1800" dirty="0"/>
          </a:p>
        </p:txBody>
      </p:sp>
    </p:spTree>
    <p:extLst>
      <p:ext uri="{BB962C8B-B14F-4D97-AF65-F5344CB8AC3E}">
        <p14:creationId xmlns="" xmlns:p14="http://schemas.microsoft.com/office/powerpoint/2010/main" val="13956461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683568" y="620688"/>
            <a:ext cx="80648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solidFill>
                  <a:srgbClr val="1F497D"/>
                </a:solidFill>
              </a:rPr>
              <a:t>LA IMPORTANCIA DE LOS TLC EN EL SECTOR TEXTIL PERUANO</a:t>
            </a:r>
            <a:endParaRPr lang="es-ES" sz="3200" dirty="0">
              <a:solidFill>
                <a:srgbClr val="1F497D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819998" y="1916832"/>
            <a:ext cx="792846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s-ES" sz="2400" dirty="0" smtClean="0">
                <a:solidFill>
                  <a:srgbClr val="1F497D"/>
                </a:solidFill>
              </a:rPr>
              <a:t>Va más allá de la exportación de mano de obra (maquila); hoy es una realidad el competir con otros sectores más rentables. Es una necesidad re-inventar el negocio.</a:t>
            </a:r>
          </a:p>
          <a:p>
            <a:pPr marL="285750" indent="-285750" algn="just">
              <a:buFont typeface="Arial"/>
              <a:buChar char="•"/>
            </a:pPr>
            <a:r>
              <a:rPr lang="es-ES" sz="2400" dirty="0" smtClean="0">
                <a:solidFill>
                  <a:srgbClr val="1F497D"/>
                </a:solidFill>
              </a:rPr>
              <a:t>La presencia en mercados exigentes en cuanto servicio y calidad nos ha permitido desarrollar competencias adecuadas para competir en un entorno complicado, tanto interno como externo.</a:t>
            </a:r>
          </a:p>
          <a:p>
            <a:pPr marL="285750" indent="-285750" algn="just">
              <a:buFont typeface="Arial"/>
              <a:buChar char="•"/>
            </a:pPr>
            <a:r>
              <a:rPr lang="es-ES" sz="2400" dirty="0" smtClean="0">
                <a:solidFill>
                  <a:srgbClr val="1F497D"/>
                </a:solidFill>
              </a:rPr>
              <a:t>La integración vertical hacia arriba es una necesidad para la industria textil (confección), a través del desarrollo de marcas propias y participación en el negocio </a:t>
            </a:r>
            <a:r>
              <a:rPr lang="es-ES" sz="2400" dirty="0" err="1" smtClean="0">
                <a:solidFill>
                  <a:srgbClr val="1F497D"/>
                </a:solidFill>
              </a:rPr>
              <a:t>retail</a:t>
            </a:r>
            <a:r>
              <a:rPr lang="es-ES" sz="2400" dirty="0" smtClean="0">
                <a:solidFill>
                  <a:srgbClr val="1F497D"/>
                </a:solidFill>
              </a:rPr>
              <a:t>. </a:t>
            </a:r>
            <a:endParaRPr lang="es-ES" sz="2400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951764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es-ES" sz="3600" dirty="0" smtClean="0">
                <a:solidFill>
                  <a:srgbClr val="1F497D"/>
                </a:solidFill>
              </a:rPr>
              <a:t/>
            </a:r>
            <a:br>
              <a:rPr lang="es-ES" sz="3600" dirty="0" smtClean="0">
                <a:solidFill>
                  <a:srgbClr val="1F497D"/>
                </a:solidFill>
              </a:rPr>
            </a:br>
            <a:r>
              <a:rPr lang="es-ES" sz="3600" dirty="0" smtClean="0">
                <a:solidFill>
                  <a:srgbClr val="1F497D"/>
                </a:solidFill>
              </a:rPr>
              <a:t>CASO KUNA – ARGENTINA</a:t>
            </a:r>
            <a:r>
              <a:rPr lang="es-ES" dirty="0" smtClean="0">
                <a:solidFill>
                  <a:srgbClr val="1F497D"/>
                </a:solidFill>
              </a:rPr>
              <a:t/>
            </a:r>
            <a:br>
              <a:rPr lang="es-ES" dirty="0" smtClean="0">
                <a:solidFill>
                  <a:srgbClr val="1F497D"/>
                </a:solidFill>
              </a:rPr>
            </a:br>
            <a:endParaRPr lang="es-ES" dirty="0">
              <a:solidFill>
                <a:srgbClr val="1F497D"/>
              </a:solidFill>
            </a:endParaRPr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457200" y="1196752"/>
            <a:ext cx="7620000" cy="5040560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sz="2600" dirty="0" smtClean="0">
                <a:solidFill>
                  <a:srgbClr val="1F497D"/>
                </a:solidFill>
              </a:rPr>
              <a:t>Hace 4 años decidimos desarrollar la marca KUNA en Buenos Aires.</a:t>
            </a:r>
          </a:p>
          <a:p>
            <a:pPr algn="just"/>
            <a:r>
              <a:rPr lang="es-ES" sz="2600" dirty="0" smtClean="0">
                <a:solidFill>
                  <a:srgbClr val="1F497D"/>
                </a:solidFill>
              </a:rPr>
              <a:t>En el año 2008 se abrió la primera tienda en Puerto Madero, y en el 2009 en Patio </a:t>
            </a:r>
            <a:r>
              <a:rPr lang="es-ES" sz="2600" dirty="0" err="1" smtClean="0">
                <a:solidFill>
                  <a:srgbClr val="1F497D"/>
                </a:solidFill>
              </a:rPr>
              <a:t>Bullrich</a:t>
            </a:r>
            <a:r>
              <a:rPr lang="es-ES" sz="2600" dirty="0" smtClean="0">
                <a:solidFill>
                  <a:srgbClr val="1F497D"/>
                </a:solidFill>
              </a:rPr>
              <a:t>.</a:t>
            </a:r>
          </a:p>
          <a:p>
            <a:pPr algn="just"/>
            <a:r>
              <a:rPr lang="es-ES" sz="2600" dirty="0" smtClean="0">
                <a:solidFill>
                  <a:srgbClr val="1F497D"/>
                </a:solidFill>
              </a:rPr>
              <a:t>La inversión en tiempo y dinero han sido importantes para posicionar la marca KUNA en Buenos Aires.</a:t>
            </a:r>
          </a:p>
          <a:p>
            <a:pPr algn="just"/>
            <a:r>
              <a:rPr lang="es-ES" sz="2600" dirty="0" smtClean="0">
                <a:solidFill>
                  <a:srgbClr val="1F497D"/>
                </a:solidFill>
              </a:rPr>
              <a:t>Los tramites aduaneros son complicados y costosos a pesar de estar negociados los aranceles de nuestros productos.</a:t>
            </a:r>
          </a:p>
          <a:p>
            <a:pPr algn="just"/>
            <a:r>
              <a:rPr lang="es-ES" sz="2600" dirty="0" smtClean="0">
                <a:solidFill>
                  <a:srgbClr val="1F497D"/>
                </a:solidFill>
              </a:rPr>
              <a:t>La licencia de importación demora entre 30 a 120 días</a:t>
            </a:r>
          </a:p>
          <a:p>
            <a:endParaRPr lang="es-ES" sz="2600" dirty="0" smtClean="0">
              <a:solidFill>
                <a:srgbClr val="1F497D"/>
              </a:solidFill>
            </a:endParaRPr>
          </a:p>
          <a:p>
            <a:pPr marL="0" indent="0">
              <a:buNone/>
            </a:pPr>
            <a:endParaRPr lang="es-ES" sz="2000" dirty="0"/>
          </a:p>
        </p:txBody>
      </p:sp>
    </p:spTree>
    <p:extLst>
      <p:ext uri="{BB962C8B-B14F-4D97-AF65-F5344CB8AC3E}">
        <p14:creationId xmlns="" xmlns:p14="http://schemas.microsoft.com/office/powerpoint/2010/main" val="10491005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395536" y="620688"/>
            <a:ext cx="7620000" cy="1008112"/>
          </a:xfrm>
        </p:spPr>
        <p:txBody>
          <a:bodyPr>
            <a:normAutofit/>
          </a:bodyPr>
          <a:lstStyle/>
          <a:p>
            <a:r>
              <a:rPr lang="es-ES" sz="2600" dirty="0" smtClean="0">
                <a:solidFill>
                  <a:srgbClr val="1F497D"/>
                </a:solidFill>
              </a:rPr>
              <a:t>La estructura Arancelaria y de impuestos es la siguiente:</a:t>
            </a:r>
          </a:p>
          <a:p>
            <a:pPr marL="457200" lvl="1" indent="0">
              <a:buNone/>
            </a:pPr>
            <a:endParaRPr lang="es-ES" sz="2200" dirty="0" smtClean="0">
              <a:solidFill>
                <a:srgbClr val="1F497D"/>
              </a:solidFill>
            </a:endParaRPr>
          </a:p>
          <a:p>
            <a:endParaRPr lang="es-ES" sz="2600" dirty="0" smtClean="0">
              <a:solidFill>
                <a:srgbClr val="1F497D"/>
              </a:solidFill>
            </a:endParaRPr>
          </a:p>
          <a:p>
            <a:pPr marL="0" indent="0">
              <a:buNone/>
            </a:pPr>
            <a:endParaRPr lang="es-ES" sz="2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47936" y="3861048"/>
            <a:ext cx="7620000" cy="2376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2600" dirty="0" smtClean="0">
                <a:solidFill>
                  <a:srgbClr val="1F497D"/>
                </a:solidFill>
              </a:rPr>
              <a:t>La secretaría de Industria ha decidido limitar las importaciones a un nivel del 80%  a la cifra del año pasado.</a:t>
            </a:r>
          </a:p>
          <a:p>
            <a:pPr algn="just"/>
            <a:r>
              <a:rPr lang="es-ES" sz="2600" dirty="0" smtClean="0">
                <a:solidFill>
                  <a:srgbClr val="1F497D"/>
                </a:solidFill>
              </a:rPr>
              <a:t>Con esos niveles de venta nuestras posibilidades en Argentina son complicadas.</a:t>
            </a:r>
          </a:p>
          <a:p>
            <a:endParaRPr lang="es-ES" sz="2600" dirty="0" smtClean="0">
              <a:solidFill>
                <a:srgbClr val="1F497D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es-E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643050"/>
            <a:ext cx="7436041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841538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/>
          <p:cNvSpPr txBox="1">
            <a:spLocks/>
          </p:cNvSpPr>
          <p:nvPr/>
        </p:nvSpPr>
        <p:spPr>
          <a:xfrm>
            <a:off x="547936" y="404664"/>
            <a:ext cx="7620000" cy="5760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600" dirty="0" smtClean="0">
                <a:solidFill>
                  <a:srgbClr val="1F497D"/>
                </a:solidFill>
              </a:rPr>
              <a:t>Se ha tenido conversaciones con la Secretaría de Industria apoyados por la Embajada de Perú en BA, sin ningún resultado.</a:t>
            </a:r>
          </a:p>
          <a:p>
            <a:r>
              <a:rPr lang="es-ES" sz="2600" dirty="0" smtClean="0">
                <a:solidFill>
                  <a:srgbClr val="1F497D"/>
                </a:solidFill>
              </a:rPr>
              <a:t>Para subsanar esta situación nos exigen:</a:t>
            </a:r>
          </a:p>
          <a:p>
            <a:pPr lvl="1"/>
            <a:r>
              <a:rPr lang="es-ES" sz="2200" dirty="0" smtClean="0">
                <a:solidFill>
                  <a:srgbClr val="1F497D"/>
                </a:solidFill>
              </a:rPr>
              <a:t>Que exportemos a través de KUNA Argentina una cantidad similar a nuestras importaciones, a pesar que las empresas del Grupo Inca compran de Argentina, mas de 5 veces esta cifra. Además de  que la Balanza Comercial con Peru es positiva.</a:t>
            </a:r>
          </a:p>
          <a:p>
            <a:pPr lvl="1"/>
            <a:r>
              <a:rPr lang="es-ES" sz="2200" dirty="0" smtClean="0">
                <a:solidFill>
                  <a:srgbClr val="1F497D"/>
                </a:solidFill>
              </a:rPr>
              <a:t>Fabriquemos las prendas en Argentina (50% mas caro que en Perú), además de su falta de conocimiento de la fibra de alpaca.</a:t>
            </a:r>
          </a:p>
          <a:p>
            <a:r>
              <a:rPr lang="es-ES" sz="2600" dirty="0" smtClean="0">
                <a:solidFill>
                  <a:srgbClr val="1F497D"/>
                </a:solidFill>
              </a:rPr>
              <a:t>Los TLC dadas sus características, nos protegen con este tipo de arbitrariedades.</a:t>
            </a:r>
          </a:p>
          <a:p>
            <a:pPr lvl="1"/>
            <a:endParaRPr lang="es-ES" sz="2200" dirty="0" smtClean="0">
              <a:solidFill>
                <a:srgbClr val="1F497D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es-ES" sz="2000" dirty="0"/>
          </a:p>
        </p:txBody>
      </p:sp>
    </p:spTree>
    <p:extLst>
      <p:ext uri="{BB962C8B-B14F-4D97-AF65-F5344CB8AC3E}">
        <p14:creationId xmlns="" xmlns:p14="http://schemas.microsoft.com/office/powerpoint/2010/main" val="17471746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74032"/>
            <a:ext cx="8229600" cy="1143000"/>
          </a:xfrm>
        </p:spPr>
        <p:txBody>
          <a:bodyPr>
            <a:normAutofit/>
          </a:bodyPr>
          <a:lstStyle/>
          <a:p>
            <a:r>
              <a:rPr lang="es-ES" sz="3200" dirty="0" smtClean="0"/>
              <a:t>Muchas Gracias</a:t>
            </a:r>
            <a:endParaRPr lang="es-ES" sz="3200" dirty="0"/>
          </a:p>
        </p:txBody>
      </p:sp>
    </p:spTree>
    <p:extLst>
      <p:ext uri="{BB962C8B-B14F-4D97-AF65-F5344CB8AC3E}">
        <p14:creationId xmlns="" xmlns:p14="http://schemas.microsoft.com/office/powerpoint/2010/main" val="2240698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ES" sz="3200" dirty="0" smtClean="0">
                <a:solidFill>
                  <a:srgbClr val="1F497D"/>
                </a:solidFill>
              </a:rPr>
              <a:t>CLIENTES INCALPACA</a:t>
            </a:r>
            <a:endParaRPr lang="es-ES" sz="3200" dirty="0">
              <a:solidFill>
                <a:srgbClr val="1F497D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0600" y="1739900"/>
            <a:ext cx="7150100" cy="33782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54211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2448" y="274638"/>
            <a:ext cx="8382000" cy="1143000"/>
          </a:xfrm>
        </p:spPr>
        <p:txBody>
          <a:bodyPr>
            <a:normAutofit/>
          </a:bodyPr>
          <a:lstStyle/>
          <a:p>
            <a:pPr algn="l"/>
            <a:r>
              <a:rPr lang="es-ES" sz="3600" dirty="0" smtClean="0">
                <a:solidFill>
                  <a:srgbClr val="1F497D"/>
                </a:solidFill>
              </a:rPr>
              <a:t>Inicio </a:t>
            </a:r>
            <a:r>
              <a:rPr lang="es-ES" sz="3600" dirty="0" err="1" smtClean="0">
                <a:solidFill>
                  <a:srgbClr val="1F497D"/>
                </a:solidFill>
              </a:rPr>
              <a:t>TLCs</a:t>
            </a:r>
            <a:r>
              <a:rPr lang="es-ES" sz="3600" dirty="0" smtClean="0">
                <a:solidFill>
                  <a:srgbClr val="1F497D"/>
                </a:solidFill>
              </a:rPr>
              <a:t> con Perú</a:t>
            </a:r>
            <a:endParaRPr lang="es-ES" sz="3600" dirty="0">
              <a:solidFill>
                <a:srgbClr val="1F497D"/>
              </a:solidFill>
            </a:endParaRPr>
          </a:p>
        </p:txBody>
      </p:sp>
      <p:graphicFrame>
        <p:nvGraphicFramePr>
          <p:cNvPr id="5" name="Marcador de contenido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994401125"/>
              </p:ext>
            </p:extLst>
          </p:nvPr>
        </p:nvGraphicFramePr>
        <p:xfrm>
          <a:off x="457200" y="1600200"/>
          <a:ext cx="7067128" cy="4205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048995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>
            <a:normAutofit/>
          </a:bodyPr>
          <a:lstStyle/>
          <a:p>
            <a:pPr algn="l"/>
            <a:r>
              <a:rPr lang="es-ES" sz="3600" dirty="0" smtClean="0">
                <a:solidFill>
                  <a:srgbClr val="1F497D"/>
                </a:solidFill>
              </a:rPr>
              <a:t>TLC – Perú-EEUU</a:t>
            </a:r>
            <a:endParaRPr lang="es-ES" sz="3600" dirty="0">
              <a:solidFill>
                <a:srgbClr val="1F497D"/>
              </a:solidFill>
            </a:endParaRPr>
          </a:p>
        </p:txBody>
      </p:sp>
      <p:sp>
        <p:nvSpPr>
          <p:cNvPr id="7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>
            <a:normAutofit fontScale="85000" lnSpcReduction="20000"/>
          </a:bodyPr>
          <a:lstStyle/>
          <a:p>
            <a:r>
              <a:rPr lang="es-ES" dirty="0" smtClean="0">
                <a:solidFill>
                  <a:srgbClr val="1F497D"/>
                </a:solidFill>
              </a:rPr>
              <a:t>4 de diciembre de 1991, George H. Bush. Promulgó la Ley de Preferencias Arancelarias de los Países Andinos (ATPA) para Perú, Bolivia, Colombia y Ecuador.</a:t>
            </a:r>
          </a:p>
          <a:p>
            <a:r>
              <a:rPr lang="es-ES" dirty="0" smtClean="0">
                <a:solidFill>
                  <a:srgbClr val="1F497D"/>
                </a:solidFill>
              </a:rPr>
              <a:t>31 de Diciembre de 2002 George W. Renueva bajo el ATPDEA.</a:t>
            </a:r>
          </a:p>
          <a:p>
            <a:r>
              <a:rPr lang="es-ES" dirty="0" smtClean="0">
                <a:solidFill>
                  <a:srgbClr val="1F497D"/>
                </a:solidFill>
              </a:rPr>
              <a:t>12 de abril del 2006 se firma el TLC Perú – USA</a:t>
            </a:r>
          </a:p>
          <a:p>
            <a:r>
              <a:rPr lang="es-ES" dirty="0" smtClean="0">
                <a:solidFill>
                  <a:srgbClr val="1F497D"/>
                </a:solidFill>
              </a:rPr>
              <a:t>28 de Junio del 2006 el congreso del Perú ratifica el TLC</a:t>
            </a:r>
          </a:p>
          <a:p>
            <a:r>
              <a:rPr lang="es-ES" dirty="0" smtClean="0">
                <a:solidFill>
                  <a:srgbClr val="1F497D"/>
                </a:solidFill>
              </a:rPr>
              <a:t>8 de noviembre 2007 y el 4 de diciembre de 2007 el Congreso Americano ratifica el TLC</a:t>
            </a:r>
          </a:p>
          <a:p>
            <a:r>
              <a:rPr lang="es-ES" dirty="0" smtClean="0">
                <a:solidFill>
                  <a:srgbClr val="1F497D"/>
                </a:solidFill>
              </a:rPr>
              <a:t>1 Febrero 2009 empieza re regir el TLC</a:t>
            </a:r>
            <a:endParaRPr lang="es-ES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79735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399182"/>
            <a:ext cx="7620000" cy="1143000"/>
          </a:xfrm>
        </p:spPr>
        <p:txBody>
          <a:bodyPr>
            <a:normAutofit/>
          </a:bodyPr>
          <a:lstStyle/>
          <a:p>
            <a:pPr algn="l"/>
            <a:r>
              <a:rPr lang="es-ES" sz="3600" dirty="0" smtClean="0">
                <a:solidFill>
                  <a:srgbClr val="1F497D"/>
                </a:solidFill>
              </a:rPr>
              <a:t>Beneficios Arancelarios de Los TLC</a:t>
            </a:r>
            <a:endParaRPr lang="es-ES" sz="3600" dirty="0">
              <a:solidFill>
                <a:srgbClr val="1F497D"/>
              </a:solidFill>
            </a:endParaRPr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457200" y="1724744"/>
            <a:ext cx="7620000" cy="4800600"/>
          </a:xfrm>
        </p:spPr>
        <p:txBody>
          <a:bodyPr>
            <a:normAutofit lnSpcReduction="10000"/>
          </a:bodyPr>
          <a:lstStyle/>
          <a:p>
            <a:r>
              <a:rPr lang="es-ES" dirty="0" smtClean="0">
                <a:solidFill>
                  <a:srgbClr val="1F497D"/>
                </a:solidFill>
              </a:rPr>
              <a:t>EEUU – 0%</a:t>
            </a:r>
          </a:p>
          <a:p>
            <a:r>
              <a:rPr lang="es-ES" dirty="0" smtClean="0">
                <a:solidFill>
                  <a:srgbClr val="1F497D"/>
                </a:solidFill>
              </a:rPr>
              <a:t>Canadá – 0%</a:t>
            </a:r>
          </a:p>
          <a:p>
            <a:r>
              <a:rPr lang="es-ES" dirty="0" smtClean="0">
                <a:solidFill>
                  <a:srgbClr val="1F497D"/>
                </a:solidFill>
              </a:rPr>
              <a:t>Chine – 10-17.5% </a:t>
            </a:r>
            <a:r>
              <a:rPr lang="es-ES" dirty="0">
                <a:solidFill>
                  <a:srgbClr val="1F497D"/>
                </a:solidFill>
              </a:rPr>
              <a:t>(tarifa se reduce cada año de forma incremental)</a:t>
            </a:r>
            <a:endParaRPr lang="es-ES" dirty="0" smtClean="0">
              <a:solidFill>
                <a:srgbClr val="1F497D"/>
              </a:solidFill>
            </a:endParaRPr>
          </a:p>
          <a:p>
            <a:r>
              <a:rPr lang="es-ES" dirty="0" smtClean="0">
                <a:solidFill>
                  <a:srgbClr val="1F497D"/>
                </a:solidFill>
              </a:rPr>
              <a:t>Tailandia – 0%</a:t>
            </a:r>
          </a:p>
          <a:p>
            <a:r>
              <a:rPr lang="es-ES" dirty="0" smtClean="0">
                <a:solidFill>
                  <a:srgbClr val="1F497D"/>
                </a:solidFill>
              </a:rPr>
              <a:t>Singapur – 0%</a:t>
            </a:r>
            <a:endParaRPr lang="es-ES" dirty="0">
              <a:solidFill>
                <a:srgbClr val="1F497D"/>
              </a:solidFill>
            </a:endParaRPr>
          </a:p>
          <a:p>
            <a:r>
              <a:rPr lang="es-ES" dirty="0" smtClean="0">
                <a:solidFill>
                  <a:srgbClr val="1F497D"/>
                </a:solidFill>
              </a:rPr>
              <a:t>EFTA – 16-26%</a:t>
            </a:r>
          </a:p>
          <a:p>
            <a:r>
              <a:rPr lang="es-ES" dirty="0" smtClean="0">
                <a:solidFill>
                  <a:srgbClr val="1F497D"/>
                </a:solidFill>
              </a:rPr>
              <a:t>Corea – 10-25% (</a:t>
            </a:r>
            <a:r>
              <a:rPr lang="es-ES" dirty="0">
                <a:solidFill>
                  <a:srgbClr val="1F497D"/>
                </a:solidFill>
              </a:rPr>
              <a:t>tarifa se reduce cada año de forma </a:t>
            </a:r>
            <a:r>
              <a:rPr lang="es-ES" dirty="0" smtClean="0">
                <a:solidFill>
                  <a:srgbClr val="1F497D"/>
                </a:solidFill>
              </a:rPr>
              <a:t>incremental)</a:t>
            </a:r>
          </a:p>
          <a:p>
            <a:endParaRPr lang="es-ES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63689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620000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smtClean="0">
                <a:solidFill>
                  <a:schemeClr val="tx2"/>
                </a:solidFill>
              </a:rPr>
              <a:t>Evolución de las Exportaciones Textiles de Perú con Países con TLC – Productos equivalentes INCALPACA</a:t>
            </a:r>
            <a:br>
              <a:rPr lang="es-ES" sz="3200" dirty="0" smtClean="0">
                <a:solidFill>
                  <a:schemeClr val="tx2"/>
                </a:solidFill>
              </a:rPr>
            </a:br>
            <a:endParaRPr lang="es-ES" sz="3200" dirty="0">
              <a:solidFill>
                <a:schemeClr val="tx2"/>
              </a:solidFill>
            </a:endParaRPr>
          </a:p>
        </p:txBody>
      </p:sp>
      <p:graphicFrame>
        <p:nvGraphicFramePr>
          <p:cNvPr id="5" name="1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016669420"/>
              </p:ext>
            </p:extLst>
          </p:nvPr>
        </p:nvGraphicFramePr>
        <p:xfrm>
          <a:off x="899592" y="1772816"/>
          <a:ext cx="7177608" cy="4627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4743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2 Gráfico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243491505"/>
              </p:ext>
            </p:extLst>
          </p:nvPr>
        </p:nvGraphicFramePr>
        <p:xfrm>
          <a:off x="1115616" y="1844824"/>
          <a:ext cx="6936060" cy="43687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ítulo 1"/>
          <p:cNvSpPr txBox="1">
            <a:spLocks/>
          </p:cNvSpPr>
          <p:nvPr/>
        </p:nvSpPr>
        <p:spPr>
          <a:xfrm>
            <a:off x="609600" y="427038"/>
            <a:ext cx="7620000" cy="14177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s-ES" sz="3200" dirty="0" smtClean="0"/>
          </a:p>
          <a:p>
            <a:pPr algn="ctr"/>
            <a:r>
              <a:rPr lang="es-ES" sz="3200" dirty="0" smtClean="0"/>
              <a:t>Evolución de las Exportaciones de Punto de Perú con Países con TLC  - Productos equivalentes INCALPACA</a:t>
            </a:r>
            <a:br>
              <a:rPr lang="es-ES" sz="3200" dirty="0" smtClean="0"/>
            </a:br>
            <a:endParaRPr lang="es-ES" sz="3200" dirty="0"/>
          </a:p>
        </p:txBody>
      </p:sp>
      <p:cxnSp>
        <p:nvCxnSpPr>
          <p:cNvPr id="7" name="Conector recto de flecha 6"/>
          <p:cNvCxnSpPr/>
          <p:nvPr/>
        </p:nvCxnSpPr>
        <p:spPr>
          <a:xfrm flipV="1">
            <a:off x="5770435" y="3962247"/>
            <a:ext cx="317512" cy="3451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/>
          <p:nvPr/>
        </p:nvCxnSpPr>
        <p:spPr>
          <a:xfrm flipV="1">
            <a:off x="6971459" y="4555893"/>
            <a:ext cx="0" cy="4003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/>
          <p:cNvCxnSpPr/>
          <p:nvPr/>
        </p:nvCxnSpPr>
        <p:spPr>
          <a:xfrm flipH="1">
            <a:off x="7068093" y="5384238"/>
            <a:ext cx="234683" cy="2623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/>
          <p:cNvCxnSpPr/>
          <p:nvPr/>
        </p:nvCxnSpPr>
        <p:spPr>
          <a:xfrm flipV="1">
            <a:off x="5936094" y="5922661"/>
            <a:ext cx="248487" cy="2485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50391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609600" y="332656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3200" dirty="0" smtClean="0"/>
              <a:t>Evolución de las Exportaciones de Tejido Plano de INCALPACA con Países con TLC</a:t>
            </a:r>
            <a:br>
              <a:rPr lang="es-ES" sz="3200" dirty="0" smtClean="0"/>
            </a:br>
            <a:endParaRPr lang="es-ES" sz="3200" dirty="0"/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648583676"/>
              </p:ext>
            </p:extLst>
          </p:nvPr>
        </p:nvGraphicFramePr>
        <p:xfrm>
          <a:off x="1115616" y="1628800"/>
          <a:ext cx="7113984" cy="4621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3835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3010</TotalTime>
  <Words>824</Words>
  <Application>Microsoft Macintosh PowerPoint</Application>
  <PresentationFormat>Presentación en pantalla (4:3)</PresentationFormat>
  <Paragraphs>125</Paragraphs>
  <Slides>29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0" baseType="lpstr">
      <vt:lpstr>Tema de Office</vt:lpstr>
      <vt:lpstr> TRATADOS DE LIBRE COMERCIO EN LA INDUSTRIA TEXTIL – PELOS FINOS EN PERÚ.</vt:lpstr>
      <vt:lpstr>INCALPACA TPX S.A.</vt:lpstr>
      <vt:lpstr>CLIENTES INCALPACA</vt:lpstr>
      <vt:lpstr>Inicio TLCs con Perú</vt:lpstr>
      <vt:lpstr>TLC – Perú-EEUU</vt:lpstr>
      <vt:lpstr>Beneficios Arancelarios de Los TLC</vt:lpstr>
      <vt:lpstr> Evolución de las Exportaciones Textiles de Perú con Países con TLC – Productos equivalentes INCALPACA </vt:lpstr>
      <vt:lpstr>Diapositiva 8</vt:lpstr>
      <vt:lpstr>Diapositiva 9</vt:lpstr>
      <vt:lpstr>Diapositiva 10</vt:lpstr>
      <vt:lpstr>Diapositiva 11</vt:lpstr>
      <vt:lpstr>Diapositiva 12</vt:lpstr>
      <vt:lpstr>Diapositiva 13</vt:lpstr>
      <vt:lpstr>Análisis del Año 2010 Textil por País de Destino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 CASO KUNA – ARGENTINA </vt:lpstr>
      <vt:lpstr>Diapositiva 27</vt:lpstr>
      <vt:lpstr>Diapositiva 28</vt:lpstr>
      <vt:lpstr>Muchas Gracias</vt:lpstr>
    </vt:vector>
  </TitlesOfParts>
  <Manager/>
  <Company>Incalpaca TPX S.A.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Perspectivas estratégicas para Incalpaca 2010 – 2011</dc:title>
  <dc:subject/>
  <dc:creator>lchaves</dc:creator>
  <cp:keywords/>
  <dc:description/>
  <cp:lastModifiedBy>COMEXPERU</cp:lastModifiedBy>
  <cp:revision>227</cp:revision>
  <dcterms:created xsi:type="dcterms:W3CDTF">2010-12-17T13:20:37Z</dcterms:created>
  <dcterms:modified xsi:type="dcterms:W3CDTF">2011-07-05T13:01:55Z</dcterms:modified>
  <cp:category/>
</cp:coreProperties>
</file>